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24" r:id="rId3"/>
  </p:sldMasterIdLst>
  <p:notesMasterIdLst>
    <p:notesMasterId r:id="rId29"/>
  </p:notesMasterIdLst>
  <p:handoutMasterIdLst>
    <p:handoutMasterId r:id="rId30"/>
  </p:handoutMasterIdLst>
  <p:sldIdLst>
    <p:sldId id="276" r:id="rId4"/>
    <p:sldId id="260" r:id="rId5"/>
    <p:sldId id="501" r:id="rId6"/>
    <p:sldId id="278" r:id="rId7"/>
    <p:sldId id="537" r:id="rId8"/>
    <p:sldId id="536" r:id="rId9"/>
    <p:sldId id="1291" r:id="rId10"/>
    <p:sldId id="1283" r:id="rId11"/>
    <p:sldId id="301" r:id="rId12"/>
    <p:sldId id="2145727773" r:id="rId13"/>
    <p:sldId id="627" r:id="rId14"/>
    <p:sldId id="1294" r:id="rId15"/>
    <p:sldId id="1295" r:id="rId16"/>
    <p:sldId id="649" r:id="rId17"/>
    <p:sldId id="2145727776" r:id="rId18"/>
    <p:sldId id="314" r:id="rId19"/>
    <p:sldId id="257" r:id="rId20"/>
    <p:sldId id="259" r:id="rId21"/>
    <p:sldId id="1252" r:id="rId22"/>
    <p:sldId id="1296" r:id="rId23"/>
    <p:sldId id="1297" r:id="rId24"/>
    <p:sldId id="286" r:id="rId25"/>
    <p:sldId id="313" r:id="rId26"/>
    <p:sldId id="620" r:id="rId27"/>
    <p:sldId id="315" r:id="rId2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466B8C-AF4B-4C84-973C-EBCCBA691093}">
          <p14:sldIdLst>
            <p14:sldId id="276"/>
            <p14:sldId id="260"/>
            <p14:sldId id="501"/>
            <p14:sldId id="278"/>
            <p14:sldId id="537"/>
            <p14:sldId id="536"/>
            <p14:sldId id="1291"/>
            <p14:sldId id="1283"/>
          </p14:sldIdLst>
        </p14:section>
        <p14:section name="Untitled Section" id="{BAFBCEE2-9D5E-4BCC-A87B-C03B5FBAFDE6}">
          <p14:sldIdLst>
            <p14:sldId id="301"/>
            <p14:sldId id="2145727773"/>
            <p14:sldId id="627"/>
            <p14:sldId id="1294"/>
            <p14:sldId id="1295"/>
            <p14:sldId id="649"/>
            <p14:sldId id="2145727776"/>
            <p14:sldId id="314"/>
            <p14:sldId id="257"/>
            <p14:sldId id="259"/>
            <p14:sldId id="1252"/>
            <p14:sldId id="1296"/>
            <p14:sldId id="1297"/>
            <p14:sldId id="286"/>
            <p14:sldId id="313"/>
            <p14:sldId id="620"/>
            <p14:sldId id="31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9C6F8B-F50E-2954-34FB-83978244AF71}" name="Pelletier, Sally" initials="PS" userId="S::spelletier@chartis.com::e6142024-38c6-40f9-94d5-5a65822cf6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5410"/>
    <a:srgbClr val="CCCC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212" autoAdjust="0"/>
  </p:normalViewPr>
  <p:slideViewPr>
    <p:cSldViewPr snapToGrid="0">
      <p:cViewPr varScale="1">
        <p:scale>
          <a:sx n="59" d="100"/>
          <a:sy n="59" d="100"/>
        </p:scale>
        <p:origin x="89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85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04478424315255E-2"/>
          <c:y val="4.4390473918032976E-2"/>
          <c:w val="0.84261515161097744"/>
          <c:h val="0.838450023292542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35-46FA-8C1E-04115BC8AA8C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35-46FA-8C1E-04115BC8AA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Monitoring Only</c:v>
                </c:pt>
                <c:pt idx="1">
                  <c:v>Assessment &amp; Education followed by Monitoring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35-46FA-8C1E-04115BC8AA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3546192"/>
        <c:axId val="313547760"/>
      </c:barChart>
      <c:catAx>
        <c:axId val="31354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547760"/>
        <c:crosses val="autoZero"/>
        <c:auto val="1"/>
        <c:lblAlgn val="ctr"/>
        <c:lblOffset val="100"/>
        <c:noMultiLvlLbl val="0"/>
      </c:catAx>
      <c:valAx>
        <c:axId val="313547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54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solidFill>
        <a:srgbClr val="0070C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E612AA-1757-4163-A373-4F1553D9EF7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2E87B9C-386D-4232-A049-91603E5CE755}">
      <dgm:prSet custT="1"/>
      <dgm:spPr/>
      <dgm:t>
        <a:bodyPr/>
        <a:lstStyle/>
        <a:p>
          <a:r>
            <a:rPr lang="en-US" sz="2400" dirty="0"/>
            <a:t>For Assessment, hospital may pay a portion or all of cost</a:t>
          </a:r>
        </a:p>
      </dgm:t>
    </dgm:pt>
    <dgm:pt modelId="{002731BD-6BAE-4039-A46A-58FFF337474E}" type="parTrans" cxnId="{7A04FD19-8ADE-4B3F-9CA6-42913365ED12}">
      <dgm:prSet/>
      <dgm:spPr/>
      <dgm:t>
        <a:bodyPr/>
        <a:lstStyle/>
        <a:p>
          <a:endParaRPr lang="en-US"/>
        </a:p>
      </dgm:t>
    </dgm:pt>
    <dgm:pt modelId="{D32895E1-AEF7-490A-A51B-07DFDBB68E24}" type="sibTrans" cxnId="{7A04FD19-8ADE-4B3F-9CA6-42913365ED12}">
      <dgm:prSet/>
      <dgm:spPr/>
      <dgm:t>
        <a:bodyPr/>
        <a:lstStyle/>
        <a:p>
          <a:endParaRPr lang="en-US"/>
        </a:p>
      </dgm:t>
    </dgm:pt>
    <dgm:pt modelId="{B640672B-C1FE-46A7-A9F5-E05987ED9F0D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  <a:ea typeface="+mn-ea"/>
              <a:cs typeface="+mn-cs"/>
            </a:rPr>
            <a:t>For Seminars, participant usually pays</a:t>
          </a:r>
        </a:p>
      </dgm:t>
    </dgm:pt>
    <dgm:pt modelId="{2F2EA1E2-6805-4EA4-97A4-9CB2A2247BD7}" type="parTrans" cxnId="{4AB16D85-4C6E-485C-B4BF-369A306A5AFF}">
      <dgm:prSet/>
      <dgm:spPr/>
      <dgm:t>
        <a:bodyPr/>
        <a:lstStyle/>
        <a:p>
          <a:endParaRPr lang="en-US"/>
        </a:p>
      </dgm:t>
    </dgm:pt>
    <dgm:pt modelId="{2A008DCC-F915-4D78-8B51-C77E74A74C30}" type="sibTrans" cxnId="{4AB16D85-4C6E-485C-B4BF-369A306A5AFF}">
      <dgm:prSet/>
      <dgm:spPr/>
      <dgm:t>
        <a:bodyPr/>
        <a:lstStyle/>
        <a:p>
          <a:endParaRPr lang="en-US"/>
        </a:p>
      </dgm:t>
    </dgm:pt>
    <dgm:pt modelId="{C86F04E0-79D0-4514-984F-4764B97C1EA8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  <a:ea typeface="+mn-ea"/>
              <a:cs typeface="+mn-cs"/>
            </a:rPr>
            <a:t>Tip from the field: Reimburse participant if achieves and maintains improvement over time</a:t>
          </a:r>
        </a:p>
      </dgm:t>
    </dgm:pt>
    <dgm:pt modelId="{6F611102-69A9-4536-A75C-2ABBF7177062}" type="parTrans" cxnId="{28A7DD2B-A791-43AD-9BFC-D8C067454F2E}">
      <dgm:prSet/>
      <dgm:spPr/>
      <dgm:t>
        <a:bodyPr/>
        <a:lstStyle/>
        <a:p>
          <a:endParaRPr lang="en-US"/>
        </a:p>
      </dgm:t>
    </dgm:pt>
    <dgm:pt modelId="{8D642BFD-A911-4922-B093-DD10948B05BE}" type="sibTrans" cxnId="{28A7DD2B-A791-43AD-9BFC-D8C067454F2E}">
      <dgm:prSet/>
      <dgm:spPr/>
      <dgm:t>
        <a:bodyPr/>
        <a:lstStyle/>
        <a:p>
          <a:endParaRPr lang="en-US"/>
        </a:p>
      </dgm:t>
    </dgm:pt>
    <dgm:pt modelId="{E01B4612-4BD4-4ABB-B29C-AA9C1CC9578A}" type="pres">
      <dgm:prSet presAssocID="{EEE612AA-1757-4163-A373-4F1553D9EF71}" presName="linear" presStyleCnt="0">
        <dgm:presLayoutVars>
          <dgm:animLvl val="lvl"/>
          <dgm:resizeHandles val="exact"/>
        </dgm:presLayoutVars>
      </dgm:prSet>
      <dgm:spPr/>
    </dgm:pt>
    <dgm:pt modelId="{41759416-16B2-4673-95A0-B826524C7CFF}" type="pres">
      <dgm:prSet presAssocID="{F2E87B9C-386D-4232-A049-91603E5CE75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A995ABA-9A29-4F3D-B74F-84DF03BD6988}" type="pres">
      <dgm:prSet presAssocID="{D32895E1-AEF7-490A-A51B-07DFDBB68E24}" presName="spacer" presStyleCnt="0"/>
      <dgm:spPr/>
    </dgm:pt>
    <dgm:pt modelId="{D6DB3B69-3E46-47B4-89CD-602D7A0FE97D}" type="pres">
      <dgm:prSet presAssocID="{B640672B-C1FE-46A7-A9F5-E05987ED9F0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0E90BEF-752F-4897-AA71-19CDCD1AA0A5}" type="pres">
      <dgm:prSet presAssocID="{2A008DCC-F915-4D78-8B51-C77E74A74C30}" presName="spacer" presStyleCnt="0"/>
      <dgm:spPr/>
    </dgm:pt>
    <dgm:pt modelId="{35674036-4F9C-43E4-8A21-EE00D44DE709}" type="pres">
      <dgm:prSet presAssocID="{C86F04E0-79D0-4514-984F-4764B97C1EA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DD74406-1E83-45F4-B398-937212D929D1}" type="presOf" srcId="{EEE612AA-1757-4163-A373-4F1553D9EF71}" destId="{E01B4612-4BD4-4ABB-B29C-AA9C1CC9578A}" srcOrd="0" destOrd="0" presId="urn:microsoft.com/office/officeart/2005/8/layout/vList2"/>
    <dgm:cxn modelId="{7A04FD19-8ADE-4B3F-9CA6-42913365ED12}" srcId="{EEE612AA-1757-4163-A373-4F1553D9EF71}" destId="{F2E87B9C-386D-4232-A049-91603E5CE755}" srcOrd="0" destOrd="0" parTransId="{002731BD-6BAE-4039-A46A-58FFF337474E}" sibTransId="{D32895E1-AEF7-490A-A51B-07DFDBB68E24}"/>
    <dgm:cxn modelId="{28A7DD2B-A791-43AD-9BFC-D8C067454F2E}" srcId="{EEE612AA-1757-4163-A373-4F1553D9EF71}" destId="{C86F04E0-79D0-4514-984F-4764B97C1EA8}" srcOrd="2" destOrd="0" parTransId="{6F611102-69A9-4536-A75C-2ABBF7177062}" sibTransId="{8D642BFD-A911-4922-B093-DD10948B05BE}"/>
    <dgm:cxn modelId="{84B7306F-2BB4-4DE9-AF53-4110A0250B79}" type="presOf" srcId="{C86F04E0-79D0-4514-984F-4764B97C1EA8}" destId="{35674036-4F9C-43E4-8A21-EE00D44DE709}" srcOrd="0" destOrd="0" presId="urn:microsoft.com/office/officeart/2005/8/layout/vList2"/>
    <dgm:cxn modelId="{4AB16D85-4C6E-485C-B4BF-369A306A5AFF}" srcId="{EEE612AA-1757-4163-A373-4F1553D9EF71}" destId="{B640672B-C1FE-46A7-A9F5-E05987ED9F0D}" srcOrd="1" destOrd="0" parTransId="{2F2EA1E2-6805-4EA4-97A4-9CB2A2247BD7}" sibTransId="{2A008DCC-F915-4D78-8B51-C77E74A74C30}"/>
    <dgm:cxn modelId="{BEBAB2CE-4B8D-4225-B9C6-0E4CDEBBDDFA}" type="presOf" srcId="{F2E87B9C-386D-4232-A049-91603E5CE755}" destId="{41759416-16B2-4673-95A0-B826524C7CFF}" srcOrd="0" destOrd="0" presId="urn:microsoft.com/office/officeart/2005/8/layout/vList2"/>
    <dgm:cxn modelId="{7D5F75F1-7421-48BC-B3A1-8247023AFB1E}" type="presOf" srcId="{B640672B-C1FE-46A7-A9F5-E05987ED9F0D}" destId="{D6DB3B69-3E46-47B4-89CD-602D7A0FE97D}" srcOrd="0" destOrd="0" presId="urn:microsoft.com/office/officeart/2005/8/layout/vList2"/>
    <dgm:cxn modelId="{0C2E4E70-2011-4888-A9E4-7314F30F82BF}" type="presParOf" srcId="{E01B4612-4BD4-4ABB-B29C-AA9C1CC9578A}" destId="{41759416-16B2-4673-95A0-B826524C7CFF}" srcOrd="0" destOrd="0" presId="urn:microsoft.com/office/officeart/2005/8/layout/vList2"/>
    <dgm:cxn modelId="{BB335840-2007-4B23-8BFA-C09058A57DDE}" type="presParOf" srcId="{E01B4612-4BD4-4ABB-B29C-AA9C1CC9578A}" destId="{1A995ABA-9A29-4F3D-B74F-84DF03BD6988}" srcOrd="1" destOrd="0" presId="urn:microsoft.com/office/officeart/2005/8/layout/vList2"/>
    <dgm:cxn modelId="{077AC5F2-7775-4CDE-8D48-4CFEA9036F0C}" type="presParOf" srcId="{E01B4612-4BD4-4ABB-B29C-AA9C1CC9578A}" destId="{D6DB3B69-3E46-47B4-89CD-602D7A0FE97D}" srcOrd="2" destOrd="0" presId="urn:microsoft.com/office/officeart/2005/8/layout/vList2"/>
    <dgm:cxn modelId="{8D4A7179-AFFA-4E7A-89AC-E089D57E2A82}" type="presParOf" srcId="{E01B4612-4BD4-4ABB-B29C-AA9C1CC9578A}" destId="{60E90BEF-752F-4897-AA71-19CDCD1AA0A5}" srcOrd="3" destOrd="0" presId="urn:microsoft.com/office/officeart/2005/8/layout/vList2"/>
    <dgm:cxn modelId="{26FB61F3-8F52-473A-8A73-5413BB49A975}" type="presParOf" srcId="{E01B4612-4BD4-4ABB-B29C-AA9C1CC9578A}" destId="{35674036-4F9C-43E4-8A21-EE00D44DE70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8BC385-DE02-4E42-BFD7-52F08EBFF8F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2F072945-15D2-4B30-BD8A-F791ADDACCDB}">
      <dgm:prSet phldrT="[Text]" custT="1"/>
      <dgm:spPr>
        <a:solidFill>
          <a:srgbClr val="B85410"/>
        </a:solidFill>
        <a:ln>
          <a:noFill/>
        </a:ln>
      </dgm:spPr>
      <dgm:t>
        <a:bodyPr/>
        <a:lstStyle/>
        <a:p>
          <a:pPr algn="ctr">
            <a:spcAft>
              <a:spcPts val="0"/>
            </a:spcAft>
          </a:pPr>
          <a:r>
            <a:rPr lang="en-US" sz="2800" i="1" dirty="0"/>
            <a:t>Under Review</a:t>
          </a:r>
        </a:p>
      </dgm:t>
    </dgm:pt>
    <dgm:pt modelId="{BB546B5C-0F9A-4CA5-8608-09A5021877A6}" type="parTrans" cxnId="{4B7540CF-9917-40A9-A026-061EB9482282}">
      <dgm:prSet/>
      <dgm:spPr/>
      <dgm:t>
        <a:bodyPr/>
        <a:lstStyle/>
        <a:p>
          <a:pPr algn="ctr"/>
          <a:endParaRPr lang="en-US"/>
        </a:p>
      </dgm:t>
    </dgm:pt>
    <dgm:pt modelId="{30DEEB32-5C7E-4010-BC93-54A5E1856CE2}" type="sibTrans" cxnId="{4B7540CF-9917-40A9-A026-061EB9482282}">
      <dgm:prSet/>
      <dgm:spPr/>
      <dgm:t>
        <a:bodyPr/>
        <a:lstStyle/>
        <a:p>
          <a:pPr algn="ctr"/>
          <a:endParaRPr lang="en-US"/>
        </a:p>
      </dgm:t>
    </dgm:pt>
    <dgm:pt modelId="{377E4DEA-13B0-4C1D-9C84-2F737A145B4A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3200" i="1" dirty="0"/>
            <a:t>Fine tuning</a:t>
          </a:r>
        </a:p>
      </dgm:t>
    </dgm:pt>
    <dgm:pt modelId="{6CAAE980-144A-4809-9AB2-64B4C9D328C5}" type="parTrans" cxnId="{478ABD92-1633-4B61-AA90-C4A85B260DF6}">
      <dgm:prSet/>
      <dgm:spPr/>
      <dgm:t>
        <a:bodyPr/>
        <a:lstStyle/>
        <a:p>
          <a:pPr algn="ctr"/>
          <a:endParaRPr lang="en-US"/>
        </a:p>
      </dgm:t>
    </dgm:pt>
    <dgm:pt modelId="{6CEF333D-A2D5-49FE-93ED-F3594781ADBA}" type="sibTrans" cxnId="{478ABD92-1633-4B61-AA90-C4A85B260DF6}">
      <dgm:prSet/>
      <dgm:spPr/>
      <dgm:t>
        <a:bodyPr/>
        <a:lstStyle/>
        <a:p>
          <a:pPr algn="ctr"/>
          <a:endParaRPr lang="en-US"/>
        </a:p>
      </dgm:t>
    </dgm:pt>
    <dgm:pt modelId="{FFE2F9A6-9BAE-4CB8-B2A7-DE07D03BBE0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3200" dirty="0"/>
            <a:t>Cup of coffee chat</a:t>
          </a:r>
        </a:p>
      </dgm:t>
    </dgm:pt>
    <dgm:pt modelId="{FF5EB067-13CA-4437-AF63-F8C5F52BA521}" type="parTrans" cxnId="{316295CB-4EEC-46B1-93AD-03C247E7367A}">
      <dgm:prSet/>
      <dgm:spPr/>
      <dgm:t>
        <a:bodyPr/>
        <a:lstStyle/>
        <a:p>
          <a:pPr algn="ctr"/>
          <a:endParaRPr lang="en-US"/>
        </a:p>
      </dgm:t>
    </dgm:pt>
    <dgm:pt modelId="{BF18AA83-6E18-431F-B103-928F68E81DF8}" type="sibTrans" cxnId="{316295CB-4EEC-46B1-93AD-03C247E7367A}">
      <dgm:prSet/>
      <dgm:spPr/>
      <dgm:t>
        <a:bodyPr/>
        <a:lstStyle/>
        <a:p>
          <a:pPr algn="ctr"/>
          <a:endParaRPr lang="en-US"/>
        </a:p>
      </dgm:t>
    </dgm:pt>
    <dgm:pt modelId="{43E46D4E-84B7-4049-B1E1-E0842437933C}" type="pres">
      <dgm:prSet presAssocID="{E08BC385-DE02-4E42-BFD7-52F08EBFF8F6}" presName="Name0" presStyleCnt="0">
        <dgm:presLayoutVars>
          <dgm:dir/>
          <dgm:animLvl val="lvl"/>
          <dgm:resizeHandles val="exact"/>
        </dgm:presLayoutVars>
      </dgm:prSet>
      <dgm:spPr/>
    </dgm:pt>
    <dgm:pt modelId="{6F83F7A3-39F1-4A44-B791-F20F147A06ED}" type="pres">
      <dgm:prSet presAssocID="{2F072945-15D2-4B30-BD8A-F791ADDACCDB}" presName="Name8" presStyleCnt="0"/>
      <dgm:spPr/>
    </dgm:pt>
    <dgm:pt modelId="{B3ACCE6F-114A-43DD-A3C5-CFDE05AB2E9B}" type="pres">
      <dgm:prSet presAssocID="{2F072945-15D2-4B30-BD8A-F791ADDACCDB}" presName="level" presStyleLbl="node1" presStyleIdx="0" presStyleCnt="3" custScaleX="97368" custLinFactNeighborX="535">
        <dgm:presLayoutVars>
          <dgm:chMax val="1"/>
          <dgm:bulletEnabled val="1"/>
        </dgm:presLayoutVars>
      </dgm:prSet>
      <dgm:spPr/>
    </dgm:pt>
    <dgm:pt modelId="{129A6EF6-D1BC-41F1-8C4C-3746FA42056D}" type="pres">
      <dgm:prSet presAssocID="{2F072945-15D2-4B30-BD8A-F791ADDACCD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34C5796-7F87-4FFB-A6C7-D251FB3CC258}" type="pres">
      <dgm:prSet presAssocID="{377E4DEA-13B0-4C1D-9C84-2F737A145B4A}" presName="Name8" presStyleCnt="0"/>
      <dgm:spPr/>
    </dgm:pt>
    <dgm:pt modelId="{8040C2E4-B641-4C35-ABA0-2E4DBA9BCCE5}" type="pres">
      <dgm:prSet presAssocID="{377E4DEA-13B0-4C1D-9C84-2F737A145B4A}" presName="level" presStyleLbl="node1" presStyleIdx="1" presStyleCnt="3">
        <dgm:presLayoutVars>
          <dgm:chMax val="1"/>
          <dgm:bulletEnabled val="1"/>
        </dgm:presLayoutVars>
      </dgm:prSet>
      <dgm:spPr/>
    </dgm:pt>
    <dgm:pt modelId="{98DA07DD-53C5-48CE-B470-85A5A6522CCD}" type="pres">
      <dgm:prSet presAssocID="{377E4DEA-13B0-4C1D-9C84-2F737A145B4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2EA7918-4ACE-4D89-B9E7-32F51A933414}" type="pres">
      <dgm:prSet presAssocID="{FFE2F9A6-9BAE-4CB8-B2A7-DE07D03BBE0A}" presName="Name8" presStyleCnt="0"/>
      <dgm:spPr/>
    </dgm:pt>
    <dgm:pt modelId="{DC73F86D-E58A-42A4-8F1C-BA61ADF8C38B}" type="pres">
      <dgm:prSet presAssocID="{FFE2F9A6-9BAE-4CB8-B2A7-DE07D03BBE0A}" presName="level" presStyleLbl="node1" presStyleIdx="2" presStyleCnt="3" custLinFactNeighborX="13">
        <dgm:presLayoutVars>
          <dgm:chMax val="1"/>
          <dgm:bulletEnabled val="1"/>
        </dgm:presLayoutVars>
      </dgm:prSet>
      <dgm:spPr/>
    </dgm:pt>
    <dgm:pt modelId="{AC441BDA-AAEC-4CEF-8BC5-A1BF8E357A8D}" type="pres">
      <dgm:prSet presAssocID="{FFE2F9A6-9BAE-4CB8-B2A7-DE07D03BBE0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B629329-4FE9-4CB2-BCFB-C92916108382}" type="presOf" srcId="{377E4DEA-13B0-4C1D-9C84-2F737A145B4A}" destId="{8040C2E4-B641-4C35-ABA0-2E4DBA9BCCE5}" srcOrd="0" destOrd="0" presId="urn:microsoft.com/office/officeart/2005/8/layout/pyramid1"/>
    <dgm:cxn modelId="{581FD229-3FC6-4366-9AAF-59A75D816231}" type="presOf" srcId="{FFE2F9A6-9BAE-4CB8-B2A7-DE07D03BBE0A}" destId="{AC441BDA-AAEC-4CEF-8BC5-A1BF8E357A8D}" srcOrd="1" destOrd="0" presId="urn:microsoft.com/office/officeart/2005/8/layout/pyramid1"/>
    <dgm:cxn modelId="{C8E75C3E-351F-4B4C-BBFD-64328526F6BB}" type="presOf" srcId="{377E4DEA-13B0-4C1D-9C84-2F737A145B4A}" destId="{98DA07DD-53C5-48CE-B470-85A5A6522CCD}" srcOrd="1" destOrd="0" presId="urn:microsoft.com/office/officeart/2005/8/layout/pyramid1"/>
    <dgm:cxn modelId="{961D2C45-57CF-4593-96C9-B44CF45B3F92}" type="presOf" srcId="{E08BC385-DE02-4E42-BFD7-52F08EBFF8F6}" destId="{43E46D4E-84B7-4049-B1E1-E0842437933C}" srcOrd="0" destOrd="0" presId="urn:microsoft.com/office/officeart/2005/8/layout/pyramid1"/>
    <dgm:cxn modelId="{F672F545-9D52-4ED0-88EF-4A11BE601BD7}" type="presOf" srcId="{2F072945-15D2-4B30-BD8A-F791ADDACCDB}" destId="{129A6EF6-D1BC-41F1-8C4C-3746FA42056D}" srcOrd="1" destOrd="0" presId="urn:microsoft.com/office/officeart/2005/8/layout/pyramid1"/>
    <dgm:cxn modelId="{9615C884-64C9-46B2-BA90-7E2B9014EBD4}" type="presOf" srcId="{2F072945-15D2-4B30-BD8A-F791ADDACCDB}" destId="{B3ACCE6F-114A-43DD-A3C5-CFDE05AB2E9B}" srcOrd="0" destOrd="0" presId="urn:microsoft.com/office/officeart/2005/8/layout/pyramid1"/>
    <dgm:cxn modelId="{478ABD92-1633-4B61-AA90-C4A85B260DF6}" srcId="{E08BC385-DE02-4E42-BFD7-52F08EBFF8F6}" destId="{377E4DEA-13B0-4C1D-9C84-2F737A145B4A}" srcOrd="1" destOrd="0" parTransId="{6CAAE980-144A-4809-9AB2-64B4C9D328C5}" sibTransId="{6CEF333D-A2D5-49FE-93ED-F3594781ADBA}"/>
    <dgm:cxn modelId="{316295CB-4EEC-46B1-93AD-03C247E7367A}" srcId="{E08BC385-DE02-4E42-BFD7-52F08EBFF8F6}" destId="{FFE2F9A6-9BAE-4CB8-B2A7-DE07D03BBE0A}" srcOrd="2" destOrd="0" parTransId="{FF5EB067-13CA-4437-AF63-F8C5F52BA521}" sibTransId="{BF18AA83-6E18-431F-B103-928F68E81DF8}"/>
    <dgm:cxn modelId="{4B7540CF-9917-40A9-A026-061EB9482282}" srcId="{E08BC385-DE02-4E42-BFD7-52F08EBFF8F6}" destId="{2F072945-15D2-4B30-BD8A-F791ADDACCDB}" srcOrd="0" destOrd="0" parTransId="{BB546B5C-0F9A-4CA5-8608-09A5021877A6}" sibTransId="{30DEEB32-5C7E-4010-BC93-54A5E1856CE2}"/>
    <dgm:cxn modelId="{EECDA1ED-1337-49B4-AD75-B219490B440A}" type="presOf" srcId="{FFE2F9A6-9BAE-4CB8-B2A7-DE07D03BBE0A}" destId="{DC73F86D-E58A-42A4-8F1C-BA61ADF8C38B}" srcOrd="0" destOrd="0" presId="urn:microsoft.com/office/officeart/2005/8/layout/pyramid1"/>
    <dgm:cxn modelId="{4AEE8920-6420-41EA-AE85-D4058A68C06C}" type="presParOf" srcId="{43E46D4E-84B7-4049-B1E1-E0842437933C}" destId="{6F83F7A3-39F1-4A44-B791-F20F147A06ED}" srcOrd="0" destOrd="0" presId="urn:microsoft.com/office/officeart/2005/8/layout/pyramid1"/>
    <dgm:cxn modelId="{449D93AC-BF9A-4C30-81C0-1E38AC7D5C64}" type="presParOf" srcId="{6F83F7A3-39F1-4A44-B791-F20F147A06ED}" destId="{B3ACCE6F-114A-43DD-A3C5-CFDE05AB2E9B}" srcOrd="0" destOrd="0" presId="urn:microsoft.com/office/officeart/2005/8/layout/pyramid1"/>
    <dgm:cxn modelId="{4E82A3EC-5DCC-4D3A-9EF7-496CDE0CEA07}" type="presParOf" srcId="{6F83F7A3-39F1-4A44-B791-F20F147A06ED}" destId="{129A6EF6-D1BC-41F1-8C4C-3746FA42056D}" srcOrd="1" destOrd="0" presId="urn:microsoft.com/office/officeart/2005/8/layout/pyramid1"/>
    <dgm:cxn modelId="{0E64FF96-4622-423B-83A5-D931C7BB7DD1}" type="presParOf" srcId="{43E46D4E-84B7-4049-B1E1-E0842437933C}" destId="{934C5796-7F87-4FFB-A6C7-D251FB3CC258}" srcOrd="1" destOrd="0" presId="urn:microsoft.com/office/officeart/2005/8/layout/pyramid1"/>
    <dgm:cxn modelId="{BF750B2E-0881-43BB-8075-6CBC2F85EAD2}" type="presParOf" srcId="{934C5796-7F87-4FFB-A6C7-D251FB3CC258}" destId="{8040C2E4-B641-4C35-ABA0-2E4DBA9BCCE5}" srcOrd="0" destOrd="0" presId="urn:microsoft.com/office/officeart/2005/8/layout/pyramid1"/>
    <dgm:cxn modelId="{347C5953-E15A-4EAD-8D2F-6B2DEBA12E20}" type="presParOf" srcId="{934C5796-7F87-4FFB-A6C7-D251FB3CC258}" destId="{98DA07DD-53C5-48CE-B470-85A5A6522CCD}" srcOrd="1" destOrd="0" presId="urn:microsoft.com/office/officeart/2005/8/layout/pyramid1"/>
    <dgm:cxn modelId="{DD5CFD4F-C2C4-415B-BB37-596290C2195C}" type="presParOf" srcId="{43E46D4E-84B7-4049-B1E1-E0842437933C}" destId="{A2EA7918-4ACE-4D89-B9E7-32F51A933414}" srcOrd="2" destOrd="0" presId="urn:microsoft.com/office/officeart/2005/8/layout/pyramid1"/>
    <dgm:cxn modelId="{10CA0F68-6A40-4257-9492-7A9D3016C89C}" type="presParOf" srcId="{A2EA7918-4ACE-4D89-B9E7-32F51A933414}" destId="{DC73F86D-E58A-42A4-8F1C-BA61ADF8C38B}" srcOrd="0" destOrd="0" presId="urn:microsoft.com/office/officeart/2005/8/layout/pyramid1"/>
    <dgm:cxn modelId="{0F06960A-8CC6-4307-B607-60CAC849CADD}" type="presParOf" srcId="{A2EA7918-4ACE-4D89-B9E7-32F51A933414}" destId="{AC441BDA-AAEC-4CEF-8BC5-A1BF8E357A8D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45FE67-D595-4C1B-8D15-D91385130F35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51970C-5983-4317-B996-6A550E46A41C}">
      <dgm:prSet custT="1"/>
      <dgm:spPr/>
      <dgm:t>
        <a:bodyPr/>
        <a:lstStyle/>
        <a:p>
          <a:r>
            <a:rPr lang="en-US" sz="4400" dirty="0"/>
            <a:t>Assessments and Educational Intervention</a:t>
          </a:r>
        </a:p>
      </dgm:t>
    </dgm:pt>
    <dgm:pt modelId="{B65BE203-3CF8-4E47-AEB5-D89F11065924}" type="parTrans" cxnId="{DB517850-69A1-46F9-AC63-5FFFAC2A2284}">
      <dgm:prSet/>
      <dgm:spPr/>
      <dgm:t>
        <a:bodyPr/>
        <a:lstStyle/>
        <a:p>
          <a:endParaRPr lang="en-US"/>
        </a:p>
      </dgm:t>
    </dgm:pt>
    <dgm:pt modelId="{F52F72BC-F352-4764-9E82-ACD30F15B7BC}" type="sibTrans" cxnId="{DB517850-69A1-46F9-AC63-5FFFAC2A2284}">
      <dgm:prSet/>
      <dgm:spPr/>
      <dgm:t>
        <a:bodyPr/>
        <a:lstStyle/>
        <a:p>
          <a:endParaRPr lang="en-US"/>
        </a:p>
      </dgm:t>
    </dgm:pt>
    <dgm:pt modelId="{A1314AD1-042D-46C8-BDE4-2FA384DCE583}">
      <dgm:prSet custT="1"/>
      <dgm:spPr/>
      <dgm:t>
        <a:bodyPr/>
        <a:lstStyle/>
        <a:p>
          <a:r>
            <a:rPr lang="en-US" sz="4400" dirty="0"/>
            <a:t>Skill-building Seminars </a:t>
          </a:r>
          <a:r>
            <a:rPr lang="en-US" sz="2400" dirty="0"/>
            <a:t>Professionalism, Communication, Documentation, Prescribing Controlled Drugs</a:t>
          </a:r>
        </a:p>
      </dgm:t>
    </dgm:pt>
    <dgm:pt modelId="{173DE898-8DCE-4891-B0C2-4CCF889CFF41}" type="parTrans" cxnId="{8EADD108-3E1A-48F6-B671-260BC21FE9F4}">
      <dgm:prSet/>
      <dgm:spPr/>
      <dgm:t>
        <a:bodyPr/>
        <a:lstStyle/>
        <a:p>
          <a:endParaRPr lang="en-US"/>
        </a:p>
      </dgm:t>
    </dgm:pt>
    <dgm:pt modelId="{1011B6B3-D46F-4EB3-AA1F-93B5D2976DAD}" type="sibTrans" cxnId="{8EADD108-3E1A-48F6-B671-260BC21FE9F4}">
      <dgm:prSet/>
      <dgm:spPr/>
      <dgm:t>
        <a:bodyPr/>
        <a:lstStyle/>
        <a:p>
          <a:endParaRPr lang="en-US"/>
        </a:p>
      </dgm:t>
    </dgm:pt>
    <dgm:pt modelId="{93AD94B0-C148-442C-8B33-B177B2329671}" type="pres">
      <dgm:prSet presAssocID="{D645FE67-D595-4C1B-8D15-D91385130F35}" presName="linear" presStyleCnt="0">
        <dgm:presLayoutVars>
          <dgm:animLvl val="lvl"/>
          <dgm:resizeHandles val="exact"/>
        </dgm:presLayoutVars>
      </dgm:prSet>
      <dgm:spPr/>
    </dgm:pt>
    <dgm:pt modelId="{D87150B4-ED37-4495-8868-9F7F21AEC48D}" type="pres">
      <dgm:prSet presAssocID="{0151970C-5983-4317-B996-6A550E46A41C}" presName="parentText" presStyleLbl="node1" presStyleIdx="0" presStyleCnt="2" custLinFactNeighborX="-1264" custLinFactNeighborY="24146">
        <dgm:presLayoutVars>
          <dgm:chMax val="0"/>
          <dgm:bulletEnabled val="1"/>
        </dgm:presLayoutVars>
      </dgm:prSet>
      <dgm:spPr/>
    </dgm:pt>
    <dgm:pt modelId="{FF8FE9D4-A2C0-4F4C-AA7A-5BCFCBA8F7BF}" type="pres">
      <dgm:prSet presAssocID="{F52F72BC-F352-4764-9E82-ACD30F15B7BC}" presName="spacer" presStyleCnt="0"/>
      <dgm:spPr/>
    </dgm:pt>
    <dgm:pt modelId="{CB9EF135-5478-42CE-9C49-2AD01542088D}" type="pres">
      <dgm:prSet presAssocID="{A1314AD1-042D-46C8-BDE4-2FA384DCE58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EADD108-3E1A-48F6-B671-260BC21FE9F4}" srcId="{D645FE67-D595-4C1B-8D15-D91385130F35}" destId="{A1314AD1-042D-46C8-BDE4-2FA384DCE583}" srcOrd="1" destOrd="0" parTransId="{173DE898-8DCE-4891-B0C2-4CCF889CFF41}" sibTransId="{1011B6B3-D46F-4EB3-AA1F-93B5D2976DAD}"/>
    <dgm:cxn modelId="{DC9A860C-85DD-49AA-A167-85EACD80644D}" type="presOf" srcId="{A1314AD1-042D-46C8-BDE4-2FA384DCE583}" destId="{CB9EF135-5478-42CE-9C49-2AD01542088D}" srcOrd="0" destOrd="0" presId="urn:microsoft.com/office/officeart/2005/8/layout/vList2"/>
    <dgm:cxn modelId="{9DC25F35-C991-4776-AC1D-31FC23816EBB}" type="presOf" srcId="{D645FE67-D595-4C1B-8D15-D91385130F35}" destId="{93AD94B0-C148-442C-8B33-B177B2329671}" srcOrd="0" destOrd="0" presId="urn:microsoft.com/office/officeart/2005/8/layout/vList2"/>
    <dgm:cxn modelId="{E826E760-9D83-4F78-85CE-75D6A88B637F}" type="presOf" srcId="{0151970C-5983-4317-B996-6A550E46A41C}" destId="{D87150B4-ED37-4495-8868-9F7F21AEC48D}" srcOrd="0" destOrd="0" presId="urn:microsoft.com/office/officeart/2005/8/layout/vList2"/>
    <dgm:cxn modelId="{DB517850-69A1-46F9-AC63-5FFFAC2A2284}" srcId="{D645FE67-D595-4C1B-8D15-D91385130F35}" destId="{0151970C-5983-4317-B996-6A550E46A41C}" srcOrd="0" destOrd="0" parTransId="{B65BE203-3CF8-4E47-AEB5-D89F11065924}" sibTransId="{F52F72BC-F352-4764-9E82-ACD30F15B7BC}"/>
    <dgm:cxn modelId="{ED11A261-E5A7-463D-88EE-3055F95EBF4C}" type="presParOf" srcId="{93AD94B0-C148-442C-8B33-B177B2329671}" destId="{D87150B4-ED37-4495-8868-9F7F21AEC48D}" srcOrd="0" destOrd="0" presId="urn:microsoft.com/office/officeart/2005/8/layout/vList2"/>
    <dgm:cxn modelId="{43C411FD-2244-4698-9C53-A3B6CF80D689}" type="presParOf" srcId="{93AD94B0-C148-442C-8B33-B177B2329671}" destId="{FF8FE9D4-A2C0-4F4C-AA7A-5BCFCBA8F7BF}" srcOrd="1" destOrd="0" presId="urn:microsoft.com/office/officeart/2005/8/layout/vList2"/>
    <dgm:cxn modelId="{01D4ADA0-0672-4D59-A031-D1174B806E81}" type="presParOf" srcId="{93AD94B0-C148-442C-8B33-B177B2329671}" destId="{CB9EF135-5478-42CE-9C49-2AD01542088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ACF2BF-7409-47E2-B6F8-06884DA50A5F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7F068D-6506-4892-821E-688FDEB97ECE}">
      <dgm:prSet/>
      <dgm:spPr/>
      <dgm:t>
        <a:bodyPr/>
        <a:lstStyle/>
        <a:p>
          <a:r>
            <a:rPr lang="en-US" dirty="0"/>
            <a:t>Clinical Competence</a:t>
          </a:r>
        </a:p>
      </dgm:t>
    </dgm:pt>
    <dgm:pt modelId="{B77C737A-0846-49D2-98AC-7F844432FE8F}" type="parTrans" cxnId="{376808E2-B4C0-4AE2-A6B0-99E1FD8920AB}">
      <dgm:prSet/>
      <dgm:spPr/>
      <dgm:t>
        <a:bodyPr/>
        <a:lstStyle/>
        <a:p>
          <a:endParaRPr lang="en-US"/>
        </a:p>
      </dgm:t>
    </dgm:pt>
    <dgm:pt modelId="{EBC05416-6EFA-44F7-9452-C1A5A7E7D7E3}" type="sibTrans" cxnId="{376808E2-B4C0-4AE2-A6B0-99E1FD8920AB}">
      <dgm:prSet/>
      <dgm:spPr/>
      <dgm:t>
        <a:bodyPr/>
        <a:lstStyle/>
        <a:p>
          <a:endParaRPr lang="en-US"/>
        </a:p>
      </dgm:t>
    </dgm:pt>
    <dgm:pt modelId="{5E319736-91D4-42AF-9B99-00DCA817FF24}">
      <dgm:prSet/>
      <dgm:spPr/>
      <dgm:t>
        <a:bodyPr/>
        <a:lstStyle/>
        <a:p>
          <a:r>
            <a:rPr lang="en-US" dirty="0"/>
            <a:t>Questions about clinical performance</a:t>
          </a:r>
        </a:p>
      </dgm:t>
    </dgm:pt>
    <dgm:pt modelId="{7C2C3651-2BF8-4D67-9C0B-D578D645E317}" type="parTrans" cxnId="{B69DFE2E-03DC-4009-9835-5B6D8E9465A5}">
      <dgm:prSet/>
      <dgm:spPr/>
      <dgm:t>
        <a:bodyPr/>
        <a:lstStyle/>
        <a:p>
          <a:endParaRPr lang="en-US"/>
        </a:p>
      </dgm:t>
    </dgm:pt>
    <dgm:pt modelId="{9DF7F4B3-0C05-47C3-965B-2A5741E986DA}" type="sibTrans" cxnId="{B69DFE2E-03DC-4009-9835-5B6D8E9465A5}">
      <dgm:prSet/>
      <dgm:spPr/>
      <dgm:t>
        <a:bodyPr/>
        <a:lstStyle/>
        <a:p>
          <a:endParaRPr lang="en-US"/>
        </a:p>
      </dgm:t>
    </dgm:pt>
    <dgm:pt modelId="{45F2BC06-AE51-4D7E-85A9-259DBA437600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Reentry to Clinical Practice</a:t>
          </a:r>
        </a:p>
      </dgm:t>
    </dgm:pt>
    <dgm:pt modelId="{EA74E8ED-0F3C-4B41-8B62-BBAFCA3A0EC6}" type="parTrans" cxnId="{B429B960-7F37-4FD1-A397-C0A9EAD0B00B}">
      <dgm:prSet/>
      <dgm:spPr/>
      <dgm:t>
        <a:bodyPr/>
        <a:lstStyle/>
        <a:p>
          <a:endParaRPr lang="en-US"/>
        </a:p>
      </dgm:t>
    </dgm:pt>
    <dgm:pt modelId="{7A82DA7C-FC92-489B-AF8A-50D454E9D6A6}" type="sibTrans" cxnId="{B429B960-7F37-4FD1-A397-C0A9EAD0B00B}">
      <dgm:prSet/>
      <dgm:spPr/>
      <dgm:t>
        <a:bodyPr/>
        <a:lstStyle/>
        <a:p>
          <a:endParaRPr lang="en-US"/>
        </a:p>
      </dgm:t>
    </dgm:pt>
    <dgm:pt modelId="{2A643C44-8D24-446D-AD00-F29728792013}">
      <dgm:prSet/>
      <dgm:spPr/>
      <dgm:t>
        <a:bodyPr/>
        <a:lstStyle/>
        <a:p>
          <a:r>
            <a:rPr lang="en-US" dirty="0"/>
            <a:t>Requesting privileges after a break from practice (for non-disciplinary reasons)</a:t>
          </a:r>
        </a:p>
      </dgm:t>
    </dgm:pt>
    <dgm:pt modelId="{5AFB5B71-45FF-48C8-97BC-FFA5CD6C3258}" type="parTrans" cxnId="{0D8F9737-5B32-4F2B-B20B-E0E63D46C031}">
      <dgm:prSet/>
      <dgm:spPr/>
      <dgm:t>
        <a:bodyPr/>
        <a:lstStyle/>
        <a:p>
          <a:endParaRPr lang="en-US"/>
        </a:p>
      </dgm:t>
    </dgm:pt>
    <dgm:pt modelId="{87982902-2C5B-449C-A38D-50F316353043}" type="sibTrans" cxnId="{0D8F9737-5B32-4F2B-B20B-E0E63D46C031}">
      <dgm:prSet/>
      <dgm:spPr/>
      <dgm:t>
        <a:bodyPr/>
        <a:lstStyle/>
        <a:p>
          <a:endParaRPr lang="en-US"/>
        </a:p>
      </dgm:t>
    </dgm:pt>
    <dgm:pt modelId="{1F9C587D-BC62-4A8A-A0AC-F0B25D54A6CA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/>
            <a:t>Credentialling Screen </a:t>
          </a:r>
        </a:p>
      </dgm:t>
    </dgm:pt>
    <dgm:pt modelId="{29FE40A8-5C7E-44C5-A501-ECEDC21863FF}" type="parTrans" cxnId="{FBF29A60-A78D-413A-B057-3AB4ACEB217D}">
      <dgm:prSet/>
      <dgm:spPr/>
      <dgm:t>
        <a:bodyPr/>
        <a:lstStyle/>
        <a:p>
          <a:endParaRPr lang="en-US"/>
        </a:p>
      </dgm:t>
    </dgm:pt>
    <dgm:pt modelId="{F96817B7-8F04-4C33-9A07-4C82C2418D28}" type="sibTrans" cxnId="{FBF29A60-A78D-413A-B057-3AB4ACEB217D}">
      <dgm:prSet/>
      <dgm:spPr/>
      <dgm:t>
        <a:bodyPr/>
        <a:lstStyle/>
        <a:p>
          <a:endParaRPr lang="en-US"/>
        </a:p>
      </dgm:t>
    </dgm:pt>
    <dgm:pt modelId="{FB262AC3-0A99-427F-ABAF-B998EF64DD58}">
      <dgm:prSet/>
      <dgm:spPr/>
      <dgm:t>
        <a:bodyPr/>
        <a:lstStyle/>
        <a:p>
          <a:r>
            <a:rPr lang="en-US" dirty="0"/>
            <a:t>Does not meet specific credentialling or privileging requirements</a:t>
          </a:r>
        </a:p>
      </dgm:t>
    </dgm:pt>
    <dgm:pt modelId="{FD297981-29EC-4EF1-BE41-9C7BEE61F0A6}" type="parTrans" cxnId="{96404F4C-AD61-405A-B16A-CDF3D1229179}">
      <dgm:prSet/>
      <dgm:spPr/>
      <dgm:t>
        <a:bodyPr/>
        <a:lstStyle/>
        <a:p>
          <a:endParaRPr lang="en-US"/>
        </a:p>
      </dgm:t>
    </dgm:pt>
    <dgm:pt modelId="{954D948D-4A2F-4840-9051-4CEE203E96AD}" type="sibTrans" cxnId="{96404F4C-AD61-405A-B16A-CDF3D1229179}">
      <dgm:prSet/>
      <dgm:spPr/>
      <dgm:t>
        <a:bodyPr/>
        <a:lstStyle/>
        <a:p>
          <a:endParaRPr lang="en-US"/>
        </a:p>
      </dgm:t>
    </dgm:pt>
    <dgm:pt modelId="{F43F1035-1349-473C-BAC7-170A7479D9E9}">
      <dgm:prSet/>
      <dgm:spPr/>
      <dgm:t>
        <a:bodyPr/>
        <a:lstStyle/>
        <a:p>
          <a:r>
            <a:rPr lang="en-US" dirty="0"/>
            <a:t>Aging Clinician Fitness for Duty</a:t>
          </a:r>
        </a:p>
      </dgm:t>
    </dgm:pt>
    <dgm:pt modelId="{8682BE4C-BA66-4F4B-951C-658FABDBBBA2}" type="parTrans" cxnId="{60A2AE12-B521-4F90-AEFE-1D6A147EC558}">
      <dgm:prSet/>
      <dgm:spPr/>
      <dgm:t>
        <a:bodyPr/>
        <a:lstStyle/>
        <a:p>
          <a:endParaRPr lang="en-US"/>
        </a:p>
      </dgm:t>
    </dgm:pt>
    <dgm:pt modelId="{8AAE3AA4-EFCB-4278-B098-F7B644953966}" type="sibTrans" cxnId="{60A2AE12-B521-4F90-AEFE-1D6A147EC558}">
      <dgm:prSet/>
      <dgm:spPr/>
      <dgm:t>
        <a:bodyPr/>
        <a:lstStyle/>
        <a:p>
          <a:endParaRPr lang="en-US"/>
        </a:p>
      </dgm:t>
    </dgm:pt>
    <dgm:pt modelId="{AED1B39B-5B37-48D1-B1FD-6C10B5CF7B8F}">
      <dgm:prSet/>
      <dgm:spPr/>
      <dgm:t>
        <a:bodyPr/>
        <a:lstStyle/>
        <a:p>
          <a:r>
            <a:rPr lang="en-US" dirty="0"/>
            <a:t>Concerns about performance in older clinicians</a:t>
          </a:r>
        </a:p>
      </dgm:t>
    </dgm:pt>
    <dgm:pt modelId="{130E74B5-E04A-4895-A7D5-8AE9CDC2EF01}" type="parTrans" cxnId="{D0689DB3-6A1C-4C18-8A4E-91430EE060B4}">
      <dgm:prSet/>
      <dgm:spPr/>
      <dgm:t>
        <a:bodyPr/>
        <a:lstStyle/>
        <a:p>
          <a:endParaRPr lang="en-US"/>
        </a:p>
      </dgm:t>
    </dgm:pt>
    <dgm:pt modelId="{51436D89-B340-4E38-90A6-E1C20DF940DC}" type="sibTrans" cxnId="{D0689DB3-6A1C-4C18-8A4E-91430EE060B4}">
      <dgm:prSet/>
      <dgm:spPr/>
      <dgm:t>
        <a:bodyPr/>
        <a:lstStyle/>
        <a:p>
          <a:endParaRPr lang="en-US"/>
        </a:p>
      </dgm:t>
    </dgm:pt>
    <dgm:pt modelId="{200D1EED-76E9-4F0B-A4F0-51ADBF7CF181}">
      <dgm:prSet/>
      <dgm:spPr/>
      <dgm:t>
        <a:bodyPr/>
        <a:lstStyle/>
        <a:p>
          <a:pPr>
            <a:buNone/>
          </a:pPr>
          <a:r>
            <a:rPr lang="en-US" i="1" dirty="0"/>
            <a:t>NEW: Streamlined Program!</a:t>
          </a:r>
        </a:p>
      </dgm:t>
    </dgm:pt>
    <dgm:pt modelId="{9EA9A843-97EE-450C-A918-5598A883B947}" type="parTrans" cxnId="{7376A30D-B6C1-4B91-BEEF-B16E246282DF}">
      <dgm:prSet/>
      <dgm:spPr/>
      <dgm:t>
        <a:bodyPr/>
        <a:lstStyle/>
        <a:p>
          <a:endParaRPr lang="en-US"/>
        </a:p>
      </dgm:t>
    </dgm:pt>
    <dgm:pt modelId="{873BC4E3-79DB-44B5-B925-83793791681C}" type="sibTrans" cxnId="{7376A30D-B6C1-4B91-BEEF-B16E246282DF}">
      <dgm:prSet/>
      <dgm:spPr/>
      <dgm:t>
        <a:bodyPr/>
        <a:lstStyle/>
        <a:p>
          <a:endParaRPr lang="en-US"/>
        </a:p>
      </dgm:t>
    </dgm:pt>
    <dgm:pt modelId="{1575F1A1-4016-4763-B9A7-2627B843621F}" type="pres">
      <dgm:prSet presAssocID="{C8ACF2BF-7409-47E2-B6F8-06884DA50A5F}" presName="Name0" presStyleCnt="0">
        <dgm:presLayoutVars>
          <dgm:dir/>
          <dgm:animLvl val="lvl"/>
          <dgm:resizeHandles val="exact"/>
        </dgm:presLayoutVars>
      </dgm:prSet>
      <dgm:spPr/>
    </dgm:pt>
    <dgm:pt modelId="{BE43C417-520D-407B-947B-4070824D94A0}" type="pres">
      <dgm:prSet presAssocID="{A67F068D-6506-4892-821E-688FDEB97ECE}" presName="composite" presStyleCnt="0"/>
      <dgm:spPr/>
    </dgm:pt>
    <dgm:pt modelId="{D662898C-7AF6-4E8F-B4C2-7F92B6351352}" type="pres">
      <dgm:prSet presAssocID="{A67F068D-6506-4892-821E-688FDEB97ECE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95B315F2-1119-41B0-B4F8-74316CFAF106}" type="pres">
      <dgm:prSet presAssocID="{A67F068D-6506-4892-821E-688FDEB97ECE}" presName="desTx" presStyleLbl="alignAccFollowNode1" presStyleIdx="0" presStyleCnt="4">
        <dgm:presLayoutVars>
          <dgm:bulletEnabled val="1"/>
        </dgm:presLayoutVars>
      </dgm:prSet>
      <dgm:spPr/>
    </dgm:pt>
    <dgm:pt modelId="{7FB00D12-794A-4B4A-B8DD-6EC37B74C807}" type="pres">
      <dgm:prSet presAssocID="{EBC05416-6EFA-44F7-9452-C1A5A7E7D7E3}" presName="space" presStyleCnt="0"/>
      <dgm:spPr/>
    </dgm:pt>
    <dgm:pt modelId="{AD4C1411-D119-4B9F-A2BB-CBC9A01A2DA8}" type="pres">
      <dgm:prSet presAssocID="{45F2BC06-AE51-4D7E-85A9-259DBA437600}" presName="composite" presStyleCnt="0"/>
      <dgm:spPr/>
    </dgm:pt>
    <dgm:pt modelId="{40999EF2-4223-476A-B430-18454C9CCEAB}" type="pres">
      <dgm:prSet presAssocID="{45F2BC06-AE51-4D7E-85A9-259DBA437600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76F8244-7639-473F-A305-FE9D71575E28}" type="pres">
      <dgm:prSet presAssocID="{45F2BC06-AE51-4D7E-85A9-259DBA437600}" presName="desTx" presStyleLbl="alignAccFollowNode1" presStyleIdx="1" presStyleCnt="4">
        <dgm:presLayoutVars>
          <dgm:bulletEnabled val="1"/>
        </dgm:presLayoutVars>
      </dgm:prSet>
      <dgm:spPr/>
    </dgm:pt>
    <dgm:pt modelId="{8364635D-7882-4DBB-85A4-F5772D7E46B7}" type="pres">
      <dgm:prSet presAssocID="{7A82DA7C-FC92-489B-AF8A-50D454E9D6A6}" presName="space" presStyleCnt="0"/>
      <dgm:spPr/>
    </dgm:pt>
    <dgm:pt modelId="{80BCCB06-0EDB-4D1A-BFD8-B7E57748804C}" type="pres">
      <dgm:prSet presAssocID="{1F9C587D-BC62-4A8A-A0AC-F0B25D54A6CA}" presName="composite" presStyleCnt="0"/>
      <dgm:spPr/>
    </dgm:pt>
    <dgm:pt modelId="{5BD3A6D1-95D0-411F-853C-AA1C738AFB0E}" type="pres">
      <dgm:prSet presAssocID="{1F9C587D-BC62-4A8A-A0AC-F0B25D54A6C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9B7FA76E-12BF-42A3-8505-D4C29ADB30E9}" type="pres">
      <dgm:prSet presAssocID="{1F9C587D-BC62-4A8A-A0AC-F0B25D54A6CA}" presName="desTx" presStyleLbl="alignAccFollowNode1" presStyleIdx="2" presStyleCnt="4">
        <dgm:presLayoutVars>
          <dgm:bulletEnabled val="1"/>
        </dgm:presLayoutVars>
      </dgm:prSet>
      <dgm:spPr/>
    </dgm:pt>
    <dgm:pt modelId="{8D6A6B2F-9465-4C51-9E10-6EC4AE0D7D0A}" type="pres">
      <dgm:prSet presAssocID="{F96817B7-8F04-4C33-9A07-4C82C2418D28}" presName="space" presStyleCnt="0"/>
      <dgm:spPr/>
    </dgm:pt>
    <dgm:pt modelId="{57630FBC-BA34-4745-872E-6B2493DE528D}" type="pres">
      <dgm:prSet presAssocID="{F43F1035-1349-473C-BAC7-170A7479D9E9}" presName="composite" presStyleCnt="0"/>
      <dgm:spPr/>
    </dgm:pt>
    <dgm:pt modelId="{2D49E9FE-CAF1-4D4B-93B7-FBA104777C23}" type="pres">
      <dgm:prSet presAssocID="{F43F1035-1349-473C-BAC7-170A7479D9E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67B8B185-AABB-41A0-90E7-58F9070D60F8}" type="pres">
      <dgm:prSet presAssocID="{F43F1035-1349-473C-BAC7-170A7479D9E9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DBDD3B01-2D49-42CC-AC0D-B3CE1D4E8A93}" type="presOf" srcId="{F43F1035-1349-473C-BAC7-170A7479D9E9}" destId="{2D49E9FE-CAF1-4D4B-93B7-FBA104777C23}" srcOrd="0" destOrd="0" presId="urn:microsoft.com/office/officeart/2005/8/layout/hList1"/>
    <dgm:cxn modelId="{7376A30D-B6C1-4B91-BEEF-B16E246282DF}" srcId="{45F2BC06-AE51-4D7E-85A9-259DBA437600}" destId="{200D1EED-76E9-4F0B-A4F0-51ADBF7CF181}" srcOrd="1" destOrd="0" parTransId="{9EA9A843-97EE-450C-A918-5598A883B947}" sibTransId="{873BC4E3-79DB-44B5-B925-83793791681C}"/>
    <dgm:cxn modelId="{60A2AE12-B521-4F90-AEFE-1D6A147EC558}" srcId="{C8ACF2BF-7409-47E2-B6F8-06884DA50A5F}" destId="{F43F1035-1349-473C-BAC7-170A7479D9E9}" srcOrd="3" destOrd="0" parTransId="{8682BE4C-BA66-4F4B-951C-658FABDBBBA2}" sibTransId="{8AAE3AA4-EFCB-4278-B098-F7B644953966}"/>
    <dgm:cxn modelId="{B69DFE2E-03DC-4009-9835-5B6D8E9465A5}" srcId="{A67F068D-6506-4892-821E-688FDEB97ECE}" destId="{5E319736-91D4-42AF-9B99-00DCA817FF24}" srcOrd="0" destOrd="0" parTransId="{7C2C3651-2BF8-4D67-9C0B-D578D645E317}" sibTransId="{9DF7F4B3-0C05-47C3-965B-2A5741E986DA}"/>
    <dgm:cxn modelId="{0D8F9737-5B32-4F2B-B20B-E0E63D46C031}" srcId="{45F2BC06-AE51-4D7E-85A9-259DBA437600}" destId="{2A643C44-8D24-446D-AD00-F29728792013}" srcOrd="0" destOrd="0" parTransId="{5AFB5B71-45FF-48C8-97BC-FFA5CD6C3258}" sibTransId="{87982902-2C5B-449C-A38D-50F316353043}"/>
    <dgm:cxn modelId="{50E7235C-ACE5-4E79-A588-5D31681D30FF}" type="presOf" srcId="{1F9C587D-BC62-4A8A-A0AC-F0B25D54A6CA}" destId="{5BD3A6D1-95D0-411F-853C-AA1C738AFB0E}" srcOrd="0" destOrd="0" presId="urn:microsoft.com/office/officeart/2005/8/layout/hList1"/>
    <dgm:cxn modelId="{FBF29A60-A78D-413A-B057-3AB4ACEB217D}" srcId="{C8ACF2BF-7409-47E2-B6F8-06884DA50A5F}" destId="{1F9C587D-BC62-4A8A-A0AC-F0B25D54A6CA}" srcOrd="2" destOrd="0" parTransId="{29FE40A8-5C7E-44C5-A501-ECEDC21863FF}" sibTransId="{F96817B7-8F04-4C33-9A07-4C82C2418D28}"/>
    <dgm:cxn modelId="{B429B960-7F37-4FD1-A397-C0A9EAD0B00B}" srcId="{C8ACF2BF-7409-47E2-B6F8-06884DA50A5F}" destId="{45F2BC06-AE51-4D7E-85A9-259DBA437600}" srcOrd="1" destOrd="0" parTransId="{EA74E8ED-0F3C-4B41-8B62-BBAFCA3A0EC6}" sibTransId="{7A82DA7C-FC92-489B-AF8A-50D454E9D6A6}"/>
    <dgm:cxn modelId="{BEE4A448-CCFD-4736-97D6-052FA0D0E32F}" type="presOf" srcId="{5E319736-91D4-42AF-9B99-00DCA817FF24}" destId="{95B315F2-1119-41B0-B4F8-74316CFAF106}" srcOrd="0" destOrd="0" presId="urn:microsoft.com/office/officeart/2005/8/layout/hList1"/>
    <dgm:cxn modelId="{25F7EC4B-2B6E-4C37-A3F8-9ECAD1FB0324}" type="presOf" srcId="{45F2BC06-AE51-4D7E-85A9-259DBA437600}" destId="{40999EF2-4223-476A-B430-18454C9CCEAB}" srcOrd="0" destOrd="0" presId="urn:microsoft.com/office/officeart/2005/8/layout/hList1"/>
    <dgm:cxn modelId="{96404F4C-AD61-405A-B16A-CDF3D1229179}" srcId="{1F9C587D-BC62-4A8A-A0AC-F0B25D54A6CA}" destId="{FB262AC3-0A99-427F-ABAF-B998EF64DD58}" srcOrd="0" destOrd="0" parTransId="{FD297981-29EC-4EF1-BE41-9C7BEE61F0A6}" sibTransId="{954D948D-4A2F-4840-9051-4CEE203E96AD}"/>
    <dgm:cxn modelId="{36CAEC52-12FA-49DF-B2FB-5C2AB4F59977}" type="presOf" srcId="{AED1B39B-5B37-48D1-B1FD-6C10B5CF7B8F}" destId="{67B8B185-AABB-41A0-90E7-58F9070D60F8}" srcOrd="0" destOrd="0" presId="urn:microsoft.com/office/officeart/2005/8/layout/hList1"/>
    <dgm:cxn modelId="{2A534B76-A5E8-4265-A732-CDE7DED5F78E}" type="presOf" srcId="{FB262AC3-0A99-427F-ABAF-B998EF64DD58}" destId="{9B7FA76E-12BF-42A3-8505-D4C29ADB30E9}" srcOrd="0" destOrd="0" presId="urn:microsoft.com/office/officeart/2005/8/layout/hList1"/>
    <dgm:cxn modelId="{1D907681-A012-49A8-B368-B5FA4B502C3C}" type="presOf" srcId="{200D1EED-76E9-4F0B-A4F0-51ADBF7CF181}" destId="{576F8244-7639-473F-A305-FE9D71575E28}" srcOrd="0" destOrd="1" presId="urn:microsoft.com/office/officeart/2005/8/layout/hList1"/>
    <dgm:cxn modelId="{E3B8D183-ADFB-421D-B4CD-28EC679F9121}" type="presOf" srcId="{C8ACF2BF-7409-47E2-B6F8-06884DA50A5F}" destId="{1575F1A1-4016-4763-B9A7-2627B843621F}" srcOrd="0" destOrd="0" presId="urn:microsoft.com/office/officeart/2005/8/layout/hList1"/>
    <dgm:cxn modelId="{1E78AFA8-9919-4A20-BBA5-2E38DCBCA06F}" type="presOf" srcId="{A67F068D-6506-4892-821E-688FDEB97ECE}" destId="{D662898C-7AF6-4E8F-B4C2-7F92B6351352}" srcOrd="0" destOrd="0" presId="urn:microsoft.com/office/officeart/2005/8/layout/hList1"/>
    <dgm:cxn modelId="{D0689DB3-6A1C-4C18-8A4E-91430EE060B4}" srcId="{F43F1035-1349-473C-BAC7-170A7479D9E9}" destId="{AED1B39B-5B37-48D1-B1FD-6C10B5CF7B8F}" srcOrd="0" destOrd="0" parTransId="{130E74B5-E04A-4895-A7D5-8AE9CDC2EF01}" sibTransId="{51436D89-B340-4E38-90A6-E1C20DF940DC}"/>
    <dgm:cxn modelId="{F9C91ABC-C72F-4700-92C0-0BBD5FD68437}" type="presOf" srcId="{2A643C44-8D24-446D-AD00-F29728792013}" destId="{576F8244-7639-473F-A305-FE9D71575E28}" srcOrd="0" destOrd="0" presId="urn:microsoft.com/office/officeart/2005/8/layout/hList1"/>
    <dgm:cxn modelId="{376808E2-B4C0-4AE2-A6B0-99E1FD8920AB}" srcId="{C8ACF2BF-7409-47E2-B6F8-06884DA50A5F}" destId="{A67F068D-6506-4892-821E-688FDEB97ECE}" srcOrd="0" destOrd="0" parTransId="{B77C737A-0846-49D2-98AC-7F844432FE8F}" sibTransId="{EBC05416-6EFA-44F7-9452-C1A5A7E7D7E3}"/>
    <dgm:cxn modelId="{FA520517-646D-4E26-A0D4-3B3400AD8332}" type="presParOf" srcId="{1575F1A1-4016-4763-B9A7-2627B843621F}" destId="{BE43C417-520D-407B-947B-4070824D94A0}" srcOrd="0" destOrd="0" presId="urn:microsoft.com/office/officeart/2005/8/layout/hList1"/>
    <dgm:cxn modelId="{7E42D354-696D-4C8B-A663-195A08664D39}" type="presParOf" srcId="{BE43C417-520D-407B-947B-4070824D94A0}" destId="{D662898C-7AF6-4E8F-B4C2-7F92B6351352}" srcOrd="0" destOrd="0" presId="urn:microsoft.com/office/officeart/2005/8/layout/hList1"/>
    <dgm:cxn modelId="{591E16F8-7129-4471-BEFE-35E9883DED88}" type="presParOf" srcId="{BE43C417-520D-407B-947B-4070824D94A0}" destId="{95B315F2-1119-41B0-B4F8-74316CFAF106}" srcOrd="1" destOrd="0" presId="urn:microsoft.com/office/officeart/2005/8/layout/hList1"/>
    <dgm:cxn modelId="{0A2DEE9C-F639-466A-914F-C58C33ABBC19}" type="presParOf" srcId="{1575F1A1-4016-4763-B9A7-2627B843621F}" destId="{7FB00D12-794A-4B4A-B8DD-6EC37B74C807}" srcOrd="1" destOrd="0" presId="urn:microsoft.com/office/officeart/2005/8/layout/hList1"/>
    <dgm:cxn modelId="{992F3C5F-DBB8-45FA-9FFC-6FA59683E71D}" type="presParOf" srcId="{1575F1A1-4016-4763-B9A7-2627B843621F}" destId="{AD4C1411-D119-4B9F-A2BB-CBC9A01A2DA8}" srcOrd="2" destOrd="0" presId="urn:microsoft.com/office/officeart/2005/8/layout/hList1"/>
    <dgm:cxn modelId="{41AA6401-70B2-47D4-A438-87C8DDF5205D}" type="presParOf" srcId="{AD4C1411-D119-4B9F-A2BB-CBC9A01A2DA8}" destId="{40999EF2-4223-476A-B430-18454C9CCEAB}" srcOrd="0" destOrd="0" presId="urn:microsoft.com/office/officeart/2005/8/layout/hList1"/>
    <dgm:cxn modelId="{3812148F-C396-4EC8-BCDF-3959140B43F2}" type="presParOf" srcId="{AD4C1411-D119-4B9F-A2BB-CBC9A01A2DA8}" destId="{576F8244-7639-473F-A305-FE9D71575E28}" srcOrd="1" destOrd="0" presId="urn:microsoft.com/office/officeart/2005/8/layout/hList1"/>
    <dgm:cxn modelId="{08B7159C-42E1-4346-9909-44A2DBA7DCD7}" type="presParOf" srcId="{1575F1A1-4016-4763-B9A7-2627B843621F}" destId="{8364635D-7882-4DBB-85A4-F5772D7E46B7}" srcOrd="3" destOrd="0" presId="urn:microsoft.com/office/officeart/2005/8/layout/hList1"/>
    <dgm:cxn modelId="{9C72A841-CCB8-41CA-8DC4-392FAD07DACC}" type="presParOf" srcId="{1575F1A1-4016-4763-B9A7-2627B843621F}" destId="{80BCCB06-0EDB-4D1A-BFD8-B7E57748804C}" srcOrd="4" destOrd="0" presId="urn:microsoft.com/office/officeart/2005/8/layout/hList1"/>
    <dgm:cxn modelId="{7E265902-6E9A-4205-A01A-62F8FE855CD0}" type="presParOf" srcId="{80BCCB06-0EDB-4D1A-BFD8-B7E57748804C}" destId="{5BD3A6D1-95D0-411F-853C-AA1C738AFB0E}" srcOrd="0" destOrd="0" presId="urn:microsoft.com/office/officeart/2005/8/layout/hList1"/>
    <dgm:cxn modelId="{9D2A0FC7-A4AB-45DB-9D52-F72DF56ACC2E}" type="presParOf" srcId="{80BCCB06-0EDB-4D1A-BFD8-B7E57748804C}" destId="{9B7FA76E-12BF-42A3-8505-D4C29ADB30E9}" srcOrd="1" destOrd="0" presId="urn:microsoft.com/office/officeart/2005/8/layout/hList1"/>
    <dgm:cxn modelId="{82AC8A73-D0BA-46AF-BE27-9C7CF5A56A94}" type="presParOf" srcId="{1575F1A1-4016-4763-B9A7-2627B843621F}" destId="{8D6A6B2F-9465-4C51-9E10-6EC4AE0D7D0A}" srcOrd="5" destOrd="0" presId="urn:microsoft.com/office/officeart/2005/8/layout/hList1"/>
    <dgm:cxn modelId="{82988620-2F3F-46DB-AAA8-320AC0A2F47B}" type="presParOf" srcId="{1575F1A1-4016-4763-B9A7-2627B843621F}" destId="{57630FBC-BA34-4745-872E-6B2493DE528D}" srcOrd="6" destOrd="0" presId="urn:microsoft.com/office/officeart/2005/8/layout/hList1"/>
    <dgm:cxn modelId="{9E291870-80B6-4DFB-BB0A-B164EF83542D}" type="presParOf" srcId="{57630FBC-BA34-4745-872E-6B2493DE528D}" destId="{2D49E9FE-CAF1-4D4B-93B7-FBA104777C23}" srcOrd="0" destOrd="0" presId="urn:microsoft.com/office/officeart/2005/8/layout/hList1"/>
    <dgm:cxn modelId="{AFD394FE-DFD4-4502-9307-0975D2903FAB}" type="presParOf" srcId="{57630FBC-BA34-4745-872E-6B2493DE528D}" destId="{67B8B185-AABB-41A0-90E7-58F9070D60F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C2D375-C973-49E6-9BC4-58F3B22ADA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E566EDF-0921-48C3-AD70-FF1909BE858C}">
      <dgm:prSet custT="1"/>
      <dgm:spPr/>
      <dgm:t>
        <a:bodyPr/>
        <a:lstStyle/>
        <a:p>
          <a:r>
            <a:rPr lang="en-US" sz="2400" b="0" i="0" dirty="0"/>
            <a:t>PROBE – Professionalism, Boundaries &amp; Ethics</a:t>
          </a:r>
          <a:endParaRPr lang="en-US" sz="2400" dirty="0"/>
        </a:p>
      </dgm:t>
    </dgm:pt>
    <dgm:pt modelId="{030870DB-D03E-4703-91F2-E53EFCFE0D32}" type="parTrans" cxnId="{1393D41C-DDA7-474F-8392-D58F061434F4}">
      <dgm:prSet/>
      <dgm:spPr/>
      <dgm:t>
        <a:bodyPr/>
        <a:lstStyle/>
        <a:p>
          <a:endParaRPr lang="en-US"/>
        </a:p>
      </dgm:t>
    </dgm:pt>
    <dgm:pt modelId="{785EF824-1774-47A5-A31F-CDE6760A2F1C}" type="sibTrans" cxnId="{1393D41C-DDA7-474F-8392-D58F061434F4}">
      <dgm:prSet/>
      <dgm:spPr/>
      <dgm:t>
        <a:bodyPr/>
        <a:lstStyle/>
        <a:p>
          <a:endParaRPr lang="en-US"/>
        </a:p>
      </dgm:t>
    </dgm:pt>
    <dgm:pt modelId="{C3F4686A-C612-4191-BBEF-63028B8BA4C7}">
      <dgm:prSet custT="1"/>
      <dgm:spPr/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Improving Interprofessional Communication Seminar</a:t>
          </a:r>
        </a:p>
      </dgm:t>
    </dgm:pt>
    <dgm:pt modelId="{AC288570-24AE-47F8-9445-E57C841E94ED}" type="parTrans" cxnId="{6110D60B-6FCE-480E-B90E-201B521C9748}">
      <dgm:prSet/>
      <dgm:spPr/>
      <dgm:t>
        <a:bodyPr/>
        <a:lstStyle/>
        <a:p>
          <a:endParaRPr lang="en-US"/>
        </a:p>
      </dgm:t>
    </dgm:pt>
    <dgm:pt modelId="{2160994D-7D62-4B41-BA44-F22FAA4F9C77}" type="sibTrans" cxnId="{6110D60B-6FCE-480E-B90E-201B521C9748}">
      <dgm:prSet/>
      <dgm:spPr/>
      <dgm:t>
        <a:bodyPr/>
        <a:lstStyle/>
        <a:p>
          <a:endParaRPr lang="en-US"/>
        </a:p>
      </dgm:t>
    </dgm:pt>
    <dgm:pt modelId="{93D8B5A7-A68C-400D-9351-1CA5ADF767F0}">
      <dgm:prSet custT="1"/>
      <dgm:spPr/>
      <dgm:t>
        <a:bodyPr/>
        <a:lstStyle/>
        <a:p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Enhancing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Patient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Communication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Seminar</a:t>
          </a:r>
        </a:p>
      </dgm:t>
    </dgm:pt>
    <dgm:pt modelId="{C7189B75-D7D4-4BB9-AF69-7EC60C79F7B5}" type="parTrans" cxnId="{98EC0BF9-A43D-4D9D-B07A-B5DA47D6D5C0}">
      <dgm:prSet/>
      <dgm:spPr/>
      <dgm:t>
        <a:bodyPr/>
        <a:lstStyle/>
        <a:p>
          <a:endParaRPr lang="en-US"/>
        </a:p>
      </dgm:t>
    </dgm:pt>
    <dgm:pt modelId="{19C5BCA2-E713-4FE3-A2FC-8187833FBA5F}" type="sibTrans" cxnId="{98EC0BF9-A43D-4D9D-B07A-B5DA47D6D5C0}">
      <dgm:prSet/>
      <dgm:spPr/>
      <dgm:t>
        <a:bodyPr/>
        <a:lstStyle/>
        <a:p>
          <a:endParaRPr lang="en-US"/>
        </a:p>
      </dgm:t>
    </dgm:pt>
    <dgm:pt modelId="{978EA0D2-AC0E-4AAF-AE76-0C4DEA13DBB0}">
      <dgm:prSet custT="1"/>
      <dgm:spPr/>
      <dgm:t>
        <a:bodyPr/>
        <a:lstStyle/>
        <a:p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Medical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Recordkeeping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Seminar</a:t>
          </a:r>
        </a:p>
      </dgm:t>
    </dgm:pt>
    <dgm:pt modelId="{430A333C-2531-495C-A2BF-4F16256B654E}" type="parTrans" cxnId="{17BA6B7E-8E01-4CF4-B6F9-EFB6262B1C33}">
      <dgm:prSet/>
      <dgm:spPr/>
      <dgm:t>
        <a:bodyPr/>
        <a:lstStyle/>
        <a:p>
          <a:endParaRPr lang="en-US"/>
        </a:p>
      </dgm:t>
    </dgm:pt>
    <dgm:pt modelId="{B445E496-CA83-4893-BF7E-030A467AC96A}" type="sibTrans" cxnId="{17BA6B7E-8E01-4CF4-B6F9-EFB6262B1C33}">
      <dgm:prSet/>
      <dgm:spPr/>
      <dgm:t>
        <a:bodyPr/>
        <a:lstStyle/>
        <a:p>
          <a:endParaRPr lang="en-US"/>
        </a:p>
      </dgm:t>
    </dgm:pt>
    <dgm:pt modelId="{A8A710D9-FF91-4A50-891D-AF16B203EA90}">
      <dgm:prSet custT="1"/>
      <dgm:spPr/>
      <dgm:t>
        <a:bodyPr/>
        <a:lstStyle/>
        <a:p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Prescribing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Controlled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Drugs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Course</a:t>
          </a:r>
        </a:p>
      </dgm:t>
    </dgm:pt>
    <dgm:pt modelId="{8A99B447-D85D-4AFF-A0CE-4C519888C1B5}" type="parTrans" cxnId="{A1C17F47-9B7A-4AB1-843B-F78CE8590EDC}">
      <dgm:prSet/>
      <dgm:spPr/>
      <dgm:t>
        <a:bodyPr/>
        <a:lstStyle/>
        <a:p>
          <a:endParaRPr lang="en-US"/>
        </a:p>
      </dgm:t>
    </dgm:pt>
    <dgm:pt modelId="{A5889A4A-FEFE-4A88-BF8F-619696FC7F46}" type="sibTrans" cxnId="{A1C17F47-9B7A-4AB1-843B-F78CE8590EDC}">
      <dgm:prSet/>
      <dgm:spPr/>
      <dgm:t>
        <a:bodyPr/>
        <a:lstStyle/>
        <a:p>
          <a:endParaRPr lang="en-US"/>
        </a:p>
      </dgm:t>
    </dgm:pt>
    <dgm:pt modelId="{AD27BD47-5E7E-4D55-AA58-08CC8C6FC2F3}" type="pres">
      <dgm:prSet presAssocID="{EEC2D375-C973-49E6-9BC4-58F3B22ADA30}" presName="root" presStyleCnt="0">
        <dgm:presLayoutVars>
          <dgm:dir/>
          <dgm:resizeHandles val="exact"/>
        </dgm:presLayoutVars>
      </dgm:prSet>
      <dgm:spPr/>
    </dgm:pt>
    <dgm:pt modelId="{C26D831B-DE98-4C6E-BA2C-247370AC341D}" type="pres">
      <dgm:prSet presAssocID="{2E566EDF-0921-48C3-AD70-FF1909BE858C}" presName="compNode" presStyleCnt="0"/>
      <dgm:spPr/>
    </dgm:pt>
    <dgm:pt modelId="{5D0695D1-332E-498B-B8EE-819C673B2C70}" type="pres">
      <dgm:prSet presAssocID="{2E566EDF-0921-48C3-AD70-FF1909BE858C}" presName="bgRect" presStyleLbl="bgShp" presStyleIdx="0" presStyleCnt="5"/>
      <dgm:spPr/>
    </dgm:pt>
    <dgm:pt modelId="{480E63BB-54B6-4CA1-8C13-EDB4B62FC41E}" type="pres">
      <dgm:prSet presAssocID="{2E566EDF-0921-48C3-AD70-FF1909BE858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BE5D9BE6-F199-4063-AC14-6C7E1836EA82}" type="pres">
      <dgm:prSet presAssocID="{2E566EDF-0921-48C3-AD70-FF1909BE858C}" presName="spaceRect" presStyleCnt="0"/>
      <dgm:spPr/>
    </dgm:pt>
    <dgm:pt modelId="{FA3A23A1-A98C-4CE0-9CDD-59616E4C133E}" type="pres">
      <dgm:prSet presAssocID="{2E566EDF-0921-48C3-AD70-FF1909BE858C}" presName="parTx" presStyleLbl="revTx" presStyleIdx="0" presStyleCnt="5">
        <dgm:presLayoutVars>
          <dgm:chMax val="0"/>
          <dgm:chPref val="0"/>
        </dgm:presLayoutVars>
      </dgm:prSet>
      <dgm:spPr/>
    </dgm:pt>
    <dgm:pt modelId="{1BFC1C21-731A-4511-B413-AFC2BE5CCE99}" type="pres">
      <dgm:prSet presAssocID="{785EF824-1774-47A5-A31F-CDE6760A2F1C}" presName="sibTrans" presStyleCnt="0"/>
      <dgm:spPr/>
    </dgm:pt>
    <dgm:pt modelId="{442B798D-2A87-4BBE-B2A6-2D12A85912AF}" type="pres">
      <dgm:prSet presAssocID="{C3F4686A-C612-4191-BBEF-63028B8BA4C7}" presName="compNode" presStyleCnt="0"/>
      <dgm:spPr/>
    </dgm:pt>
    <dgm:pt modelId="{79F4DB7E-2AC7-4B65-A6BE-D4FBEFEA3FF2}" type="pres">
      <dgm:prSet presAssocID="{C3F4686A-C612-4191-BBEF-63028B8BA4C7}" presName="bgRect" presStyleLbl="bgShp" presStyleIdx="1" presStyleCnt="5"/>
      <dgm:spPr/>
    </dgm:pt>
    <dgm:pt modelId="{8786853F-68B4-4734-A09E-55EE73ECA6CF}" type="pres">
      <dgm:prSet presAssocID="{C3F4686A-C612-4191-BBEF-63028B8BA4C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C79E105B-E268-4D76-8B21-7598809914D1}" type="pres">
      <dgm:prSet presAssocID="{C3F4686A-C612-4191-BBEF-63028B8BA4C7}" presName="spaceRect" presStyleCnt="0"/>
      <dgm:spPr/>
    </dgm:pt>
    <dgm:pt modelId="{F231AD99-CB0C-40B3-9E37-0E5A341063D1}" type="pres">
      <dgm:prSet presAssocID="{C3F4686A-C612-4191-BBEF-63028B8BA4C7}" presName="parTx" presStyleLbl="revTx" presStyleIdx="1" presStyleCnt="5">
        <dgm:presLayoutVars>
          <dgm:chMax val="0"/>
          <dgm:chPref val="0"/>
        </dgm:presLayoutVars>
      </dgm:prSet>
      <dgm:spPr/>
    </dgm:pt>
    <dgm:pt modelId="{BE5E4EE2-9D9B-49C3-8542-D1A58CA98D02}" type="pres">
      <dgm:prSet presAssocID="{2160994D-7D62-4B41-BA44-F22FAA4F9C77}" presName="sibTrans" presStyleCnt="0"/>
      <dgm:spPr/>
    </dgm:pt>
    <dgm:pt modelId="{41A64FE4-8439-458B-AC79-548D08CFD117}" type="pres">
      <dgm:prSet presAssocID="{93D8B5A7-A68C-400D-9351-1CA5ADF767F0}" presName="compNode" presStyleCnt="0"/>
      <dgm:spPr/>
    </dgm:pt>
    <dgm:pt modelId="{3E017C7E-5F8E-4E8B-B538-16A971767930}" type="pres">
      <dgm:prSet presAssocID="{93D8B5A7-A68C-400D-9351-1CA5ADF767F0}" presName="bgRect" presStyleLbl="bgShp" presStyleIdx="2" presStyleCnt="5"/>
      <dgm:spPr/>
    </dgm:pt>
    <dgm:pt modelId="{49CFBF7A-9BF1-4D0A-8977-330271D9E911}" type="pres">
      <dgm:prSet presAssocID="{93D8B5A7-A68C-400D-9351-1CA5ADF767F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9B07DA8C-BFB1-4242-B13E-2F464F64C3F0}" type="pres">
      <dgm:prSet presAssocID="{93D8B5A7-A68C-400D-9351-1CA5ADF767F0}" presName="spaceRect" presStyleCnt="0"/>
      <dgm:spPr/>
    </dgm:pt>
    <dgm:pt modelId="{10703603-D32A-41BB-99B7-D298B98A1E42}" type="pres">
      <dgm:prSet presAssocID="{93D8B5A7-A68C-400D-9351-1CA5ADF767F0}" presName="parTx" presStyleLbl="revTx" presStyleIdx="2" presStyleCnt="5">
        <dgm:presLayoutVars>
          <dgm:chMax val="0"/>
          <dgm:chPref val="0"/>
        </dgm:presLayoutVars>
      </dgm:prSet>
      <dgm:spPr/>
    </dgm:pt>
    <dgm:pt modelId="{556DEB7F-5FFC-4528-8A9B-7F811407A45A}" type="pres">
      <dgm:prSet presAssocID="{19C5BCA2-E713-4FE3-A2FC-8187833FBA5F}" presName="sibTrans" presStyleCnt="0"/>
      <dgm:spPr/>
    </dgm:pt>
    <dgm:pt modelId="{8F184645-7B25-4638-A616-8D2422A4A364}" type="pres">
      <dgm:prSet presAssocID="{978EA0D2-AC0E-4AAF-AE76-0C4DEA13DBB0}" presName="compNode" presStyleCnt="0"/>
      <dgm:spPr/>
    </dgm:pt>
    <dgm:pt modelId="{14F5AC53-2703-4180-9829-1CDA00320F6A}" type="pres">
      <dgm:prSet presAssocID="{978EA0D2-AC0E-4AAF-AE76-0C4DEA13DBB0}" presName="bgRect" presStyleLbl="bgShp" presStyleIdx="3" presStyleCnt="5"/>
      <dgm:spPr/>
    </dgm:pt>
    <dgm:pt modelId="{84B040BC-48FA-43DF-99E9-DA350A392337}" type="pres">
      <dgm:prSet presAssocID="{978EA0D2-AC0E-4AAF-AE76-0C4DEA13DBB0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941C8BE0-4A56-4147-8192-5301928DC1E1}" type="pres">
      <dgm:prSet presAssocID="{978EA0D2-AC0E-4AAF-AE76-0C4DEA13DBB0}" presName="spaceRect" presStyleCnt="0"/>
      <dgm:spPr/>
    </dgm:pt>
    <dgm:pt modelId="{A0F82C8C-EABA-4BC8-9006-F10CA73C80BA}" type="pres">
      <dgm:prSet presAssocID="{978EA0D2-AC0E-4AAF-AE76-0C4DEA13DBB0}" presName="parTx" presStyleLbl="revTx" presStyleIdx="3" presStyleCnt="5">
        <dgm:presLayoutVars>
          <dgm:chMax val="0"/>
          <dgm:chPref val="0"/>
        </dgm:presLayoutVars>
      </dgm:prSet>
      <dgm:spPr/>
    </dgm:pt>
    <dgm:pt modelId="{D82D8884-2A64-42DF-BFDE-1E81B0A1895A}" type="pres">
      <dgm:prSet presAssocID="{B445E496-CA83-4893-BF7E-030A467AC96A}" presName="sibTrans" presStyleCnt="0"/>
      <dgm:spPr/>
    </dgm:pt>
    <dgm:pt modelId="{02768185-48B8-4F3D-88AA-D82B305448E6}" type="pres">
      <dgm:prSet presAssocID="{A8A710D9-FF91-4A50-891D-AF16B203EA90}" presName="compNode" presStyleCnt="0"/>
      <dgm:spPr/>
    </dgm:pt>
    <dgm:pt modelId="{A3AAC49B-CF4A-4D86-AD9F-933E022171ED}" type="pres">
      <dgm:prSet presAssocID="{A8A710D9-FF91-4A50-891D-AF16B203EA90}" presName="bgRect" presStyleLbl="bgShp" presStyleIdx="4" presStyleCnt="5"/>
      <dgm:spPr/>
    </dgm:pt>
    <dgm:pt modelId="{2FB537A0-59EA-4A6E-9FC5-43569ABEDCEF}" type="pres">
      <dgm:prSet presAssocID="{A8A710D9-FF91-4A50-891D-AF16B203EA9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F1670E01-D1A5-498D-ACF8-6C6C43E5DF00}" type="pres">
      <dgm:prSet presAssocID="{A8A710D9-FF91-4A50-891D-AF16B203EA90}" presName="spaceRect" presStyleCnt="0"/>
      <dgm:spPr/>
    </dgm:pt>
    <dgm:pt modelId="{15262089-8053-477C-AADD-8A9F23C41242}" type="pres">
      <dgm:prSet presAssocID="{A8A710D9-FF91-4A50-891D-AF16B203EA90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110D60B-6FCE-480E-B90E-201B521C9748}" srcId="{EEC2D375-C973-49E6-9BC4-58F3B22ADA30}" destId="{C3F4686A-C612-4191-BBEF-63028B8BA4C7}" srcOrd="1" destOrd="0" parTransId="{AC288570-24AE-47F8-9445-E57C841E94ED}" sibTransId="{2160994D-7D62-4B41-BA44-F22FAA4F9C77}"/>
    <dgm:cxn modelId="{1393D41C-DDA7-474F-8392-D58F061434F4}" srcId="{EEC2D375-C973-49E6-9BC4-58F3B22ADA30}" destId="{2E566EDF-0921-48C3-AD70-FF1909BE858C}" srcOrd="0" destOrd="0" parTransId="{030870DB-D03E-4703-91F2-E53EFCFE0D32}" sibTransId="{785EF824-1774-47A5-A31F-CDE6760A2F1C}"/>
    <dgm:cxn modelId="{AE42B946-5ECD-4E8B-B74F-37A334B08D3F}" type="presOf" srcId="{C3F4686A-C612-4191-BBEF-63028B8BA4C7}" destId="{F231AD99-CB0C-40B3-9E37-0E5A341063D1}" srcOrd="0" destOrd="0" presId="urn:microsoft.com/office/officeart/2018/2/layout/IconVerticalSolidList"/>
    <dgm:cxn modelId="{A1C17F47-9B7A-4AB1-843B-F78CE8590EDC}" srcId="{EEC2D375-C973-49E6-9BC4-58F3B22ADA30}" destId="{A8A710D9-FF91-4A50-891D-AF16B203EA90}" srcOrd="4" destOrd="0" parTransId="{8A99B447-D85D-4AFF-A0CE-4C519888C1B5}" sibTransId="{A5889A4A-FEFE-4A88-BF8F-619696FC7F46}"/>
    <dgm:cxn modelId="{17BA6B7E-8E01-4CF4-B6F9-EFB6262B1C33}" srcId="{EEC2D375-C973-49E6-9BC4-58F3B22ADA30}" destId="{978EA0D2-AC0E-4AAF-AE76-0C4DEA13DBB0}" srcOrd="3" destOrd="0" parTransId="{430A333C-2531-495C-A2BF-4F16256B654E}" sibTransId="{B445E496-CA83-4893-BF7E-030A467AC96A}"/>
    <dgm:cxn modelId="{CEA99C80-4BD7-4BFF-9D38-D5819D79A666}" type="presOf" srcId="{A8A710D9-FF91-4A50-891D-AF16B203EA90}" destId="{15262089-8053-477C-AADD-8A9F23C41242}" srcOrd="0" destOrd="0" presId="urn:microsoft.com/office/officeart/2018/2/layout/IconVerticalSolidList"/>
    <dgm:cxn modelId="{58F80986-604D-4E4A-8227-06B974F9EF75}" type="presOf" srcId="{93D8B5A7-A68C-400D-9351-1CA5ADF767F0}" destId="{10703603-D32A-41BB-99B7-D298B98A1E42}" srcOrd="0" destOrd="0" presId="urn:microsoft.com/office/officeart/2018/2/layout/IconVerticalSolidList"/>
    <dgm:cxn modelId="{984AD699-F653-440B-9D6A-C98F9B36BE5C}" type="presOf" srcId="{EEC2D375-C973-49E6-9BC4-58F3B22ADA30}" destId="{AD27BD47-5E7E-4D55-AA58-08CC8C6FC2F3}" srcOrd="0" destOrd="0" presId="urn:microsoft.com/office/officeart/2018/2/layout/IconVerticalSolidList"/>
    <dgm:cxn modelId="{DB62649E-F876-4CDB-9C41-7082A928DC90}" type="presOf" srcId="{978EA0D2-AC0E-4AAF-AE76-0C4DEA13DBB0}" destId="{A0F82C8C-EABA-4BC8-9006-F10CA73C80BA}" srcOrd="0" destOrd="0" presId="urn:microsoft.com/office/officeart/2018/2/layout/IconVerticalSolidList"/>
    <dgm:cxn modelId="{50F38CE9-B566-4DA3-B654-AC600C9AC158}" type="presOf" srcId="{2E566EDF-0921-48C3-AD70-FF1909BE858C}" destId="{FA3A23A1-A98C-4CE0-9CDD-59616E4C133E}" srcOrd="0" destOrd="0" presId="urn:microsoft.com/office/officeart/2018/2/layout/IconVerticalSolidList"/>
    <dgm:cxn modelId="{98EC0BF9-A43D-4D9D-B07A-B5DA47D6D5C0}" srcId="{EEC2D375-C973-49E6-9BC4-58F3B22ADA30}" destId="{93D8B5A7-A68C-400D-9351-1CA5ADF767F0}" srcOrd="2" destOrd="0" parTransId="{C7189B75-D7D4-4BB9-AF69-7EC60C79F7B5}" sibTransId="{19C5BCA2-E713-4FE3-A2FC-8187833FBA5F}"/>
    <dgm:cxn modelId="{F44B5D09-97A9-4ACA-A1A5-14CB2B9F7FD2}" type="presParOf" srcId="{AD27BD47-5E7E-4D55-AA58-08CC8C6FC2F3}" destId="{C26D831B-DE98-4C6E-BA2C-247370AC341D}" srcOrd="0" destOrd="0" presId="urn:microsoft.com/office/officeart/2018/2/layout/IconVerticalSolidList"/>
    <dgm:cxn modelId="{22FADBEA-322B-471D-8406-CCED804F4017}" type="presParOf" srcId="{C26D831B-DE98-4C6E-BA2C-247370AC341D}" destId="{5D0695D1-332E-498B-B8EE-819C673B2C70}" srcOrd="0" destOrd="0" presId="urn:microsoft.com/office/officeart/2018/2/layout/IconVerticalSolidList"/>
    <dgm:cxn modelId="{8C7A93D1-5BD6-41F6-AD2A-941D737F8B59}" type="presParOf" srcId="{C26D831B-DE98-4C6E-BA2C-247370AC341D}" destId="{480E63BB-54B6-4CA1-8C13-EDB4B62FC41E}" srcOrd="1" destOrd="0" presId="urn:microsoft.com/office/officeart/2018/2/layout/IconVerticalSolidList"/>
    <dgm:cxn modelId="{2B8F7E0E-984B-457F-83AB-7D324E27EE0E}" type="presParOf" srcId="{C26D831B-DE98-4C6E-BA2C-247370AC341D}" destId="{BE5D9BE6-F199-4063-AC14-6C7E1836EA82}" srcOrd="2" destOrd="0" presId="urn:microsoft.com/office/officeart/2018/2/layout/IconVerticalSolidList"/>
    <dgm:cxn modelId="{AE191D79-9F00-4B2F-B048-1D46AD89EB8D}" type="presParOf" srcId="{C26D831B-DE98-4C6E-BA2C-247370AC341D}" destId="{FA3A23A1-A98C-4CE0-9CDD-59616E4C133E}" srcOrd="3" destOrd="0" presId="urn:microsoft.com/office/officeart/2018/2/layout/IconVerticalSolidList"/>
    <dgm:cxn modelId="{E61734F8-E457-4569-9318-D5F1EDD70EFA}" type="presParOf" srcId="{AD27BD47-5E7E-4D55-AA58-08CC8C6FC2F3}" destId="{1BFC1C21-731A-4511-B413-AFC2BE5CCE99}" srcOrd="1" destOrd="0" presId="urn:microsoft.com/office/officeart/2018/2/layout/IconVerticalSolidList"/>
    <dgm:cxn modelId="{F20E4160-3A1F-4685-A2AA-A87DE05ACDAA}" type="presParOf" srcId="{AD27BD47-5E7E-4D55-AA58-08CC8C6FC2F3}" destId="{442B798D-2A87-4BBE-B2A6-2D12A85912AF}" srcOrd="2" destOrd="0" presId="urn:microsoft.com/office/officeart/2018/2/layout/IconVerticalSolidList"/>
    <dgm:cxn modelId="{B5294FB5-B9DD-4E0F-A786-CC2877D632C7}" type="presParOf" srcId="{442B798D-2A87-4BBE-B2A6-2D12A85912AF}" destId="{79F4DB7E-2AC7-4B65-A6BE-D4FBEFEA3FF2}" srcOrd="0" destOrd="0" presId="urn:microsoft.com/office/officeart/2018/2/layout/IconVerticalSolidList"/>
    <dgm:cxn modelId="{D1B059DC-25F0-4DC6-B461-6B2C8347B057}" type="presParOf" srcId="{442B798D-2A87-4BBE-B2A6-2D12A85912AF}" destId="{8786853F-68B4-4734-A09E-55EE73ECA6CF}" srcOrd="1" destOrd="0" presId="urn:microsoft.com/office/officeart/2018/2/layout/IconVerticalSolidList"/>
    <dgm:cxn modelId="{8C8687AD-CD8A-46FF-998F-46CF64EAFC3E}" type="presParOf" srcId="{442B798D-2A87-4BBE-B2A6-2D12A85912AF}" destId="{C79E105B-E268-4D76-8B21-7598809914D1}" srcOrd="2" destOrd="0" presId="urn:microsoft.com/office/officeart/2018/2/layout/IconVerticalSolidList"/>
    <dgm:cxn modelId="{70EF7C66-93BB-4A71-A274-39D063BEB129}" type="presParOf" srcId="{442B798D-2A87-4BBE-B2A6-2D12A85912AF}" destId="{F231AD99-CB0C-40B3-9E37-0E5A341063D1}" srcOrd="3" destOrd="0" presId="urn:microsoft.com/office/officeart/2018/2/layout/IconVerticalSolidList"/>
    <dgm:cxn modelId="{BE7E1B5B-768F-4883-85A4-7D0B6C14D24B}" type="presParOf" srcId="{AD27BD47-5E7E-4D55-AA58-08CC8C6FC2F3}" destId="{BE5E4EE2-9D9B-49C3-8542-D1A58CA98D02}" srcOrd="3" destOrd="0" presId="urn:microsoft.com/office/officeart/2018/2/layout/IconVerticalSolidList"/>
    <dgm:cxn modelId="{44242419-C9DA-4327-8DD5-08FF8206C09F}" type="presParOf" srcId="{AD27BD47-5E7E-4D55-AA58-08CC8C6FC2F3}" destId="{41A64FE4-8439-458B-AC79-548D08CFD117}" srcOrd="4" destOrd="0" presId="urn:microsoft.com/office/officeart/2018/2/layout/IconVerticalSolidList"/>
    <dgm:cxn modelId="{584C6F1E-2423-4AED-8AE4-B0EC8D0E4D7C}" type="presParOf" srcId="{41A64FE4-8439-458B-AC79-548D08CFD117}" destId="{3E017C7E-5F8E-4E8B-B538-16A971767930}" srcOrd="0" destOrd="0" presId="urn:microsoft.com/office/officeart/2018/2/layout/IconVerticalSolidList"/>
    <dgm:cxn modelId="{2F6EEFA2-5E9D-4EE4-B549-E71B94C00F0C}" type="presParOf" srcId="{41A64FE4-8439-458B-AC79-548D08CFD117}" destId="{49CFBF7A-9BF1-4D0A-8977-330271D9E911}" srcOrd="1" destOrd="0" presId="urn:microsoft.com/office/officeart/2018/2/layout/IconVerticalSolidList"/>
    <dgm:cxn modelId="{404C38F6-569E-4398-B930-FED4AD65F248}" type="presParOf" srcId="{41A64FE4-8439-458B-AC79-548D08CFD117}" destId="{9B07DA8C-BFB1-4242-B13E-2F464F64C3F0}" srcOrd="2" destOrd="0" presId="urn:microsoft.com/office/officeart/2018/2/layout/IconVerticalSolidList"/>
    <dgm:cxn modelId="{8A054762-841C-4DCC-BD26-C0BDAB789695}" type="presParOf" srcId="{41A64FE4-8439-458B-AC79-548D08CFD117}" destId="{10703603-D32A-41BB-99B7-D298B98A1E42}" srcOrd="3" destOrd="0" presId="urn:microsoft.com/office/officeart/2018/2/layout/IconVerticalSolidList"/>
    <dgm:cxn modelId="{B6336A77-9216-421A-8360-32C65F628493}" type="presParOf" srcId="{AD27BD47-5E7E-4D55-AA58-08CC8C6FC2F3}" destId="{556DEB7F-5FFC-4528-8A9B-7F811407A45A}" srcOrd="5" destOrd="0" presId="urn:microsoft.com/office/officeart/2018/2/layout/IconVerticalSolidList"/>
    <dgm:cxn modelId="{2DC83B88-744C-476A-B610-DE7E365E6134}" type="presParOf" srcId="{AD27BD47-5E7E-4D55-AA58-08CC8C6FC2F3}" destId="{8F184645-7B25-4638-A616-8D2422A4A364}" srcOrd="6" destOrd="0" presId="urn:microsoft.com/office/officeart/2018/2/layout/IconVerticalSolidList"/>
    <dgm:cxn modelId="{BD1F2F51-B398-4379-9143-05BA8D996901}" type="presParOf" srcId="{8F184645-7B25-4638-A616-8D2422A4A364}" destId="{14F5AC53-2703-4180-9829-1CDA00320F6A}" srcOrd="0" destOrd="0" presId="urn:microsoft.com/office/officeart/2018/2/layout/IconVerticalSolidList"/>
    <dgm:cxn modelId="{9B1A70B9-4383-49C2-A418-310518B3BF92}" type="presParOf" srcId="{8F184645-7B25-4638-A616-8D2422A4A364}" destId="{84B040BC-48FA-43DF-99E9-DA350A392337}" srcOrd="1" destOrd="0" presId="urn:microsoft.com/office/officeart/2018/2/layout/IconVerticalSolidList"/>
    <dgm:cxn modelId="{9A09C825-D8DC-4BD9-8040-D52A058B2903}" type="presParOf" srcId="{8F184645-7B25-4638-A616-8D2422A4A364}" destId="{941C8BE0-4A56-4147-8192-5301928DC1E1}" srcOrd="2" destOrd="0" presId="urn:microsoft.com/office/officeart/2018/2/layout/IconVerticalSolidList"/>
    <dgm:cxn modelId="{1A6EE5F8-9D54-479C-B961-08E906571AAC}" type="presParOf" srcId="{8F184645-7B25-4638-A616-8D2422A4A364}" destId="{A0F82C8C-EABA-4BC8-9006-F10CA73C80BA}" srcOrd="3" destOrd="0" presId="urn:microsoft.com/office/officeart/2018/2/layout/IconVerticalSolidList"/>
    <dgm:cxn modelId="{AAE328EA-235D-4178-A139-441E35C40CF1}" type="presParOf" srcId="{AD27BD47-5E7E-4D55-AA58-08CC8C6FC2F3}" destId="{D82D8884-2A64-42DF-BFDE-1E81B0A1895A}" srcOrd="7" destOrd="0" presId="urn:microsoft.com/office/officeart/2018/2/layout/IconVerticalSolidList"/>
    <dgm:cxn modelId="{BB595EA1-7A87-4A21-8D77-8B77C216A059}" type="presParOf" srcId="{AD27BD47-5E7E-4D55-AA58-08CC8C6FC2F3}" destId="{02768185-48B8-4F3D-88AA-D82B305448E6}" srcOrd="8" destOrd="0" presId="urn:microsoft.com/office/officeart/2018/2/layout/IconVerticalSolidList"/>
    <dgm:cxn modelId="{47B4DD52-4DE4-4133-9B8F-90F0FC40F8C9}" type="presParOf" srcId="{02768185-48B8-4F3D-88AA-D82B305448E6}" destId="{A3AAC49B-CF4A-4D86-AD9F-933E022171ED}" srcOrd="0" destOrd="0" presId="urn:microsoft.com/office/officeart/2018/2/layout/IconVerticalSolidList"/>
    <dgm:cxn modelId="{B99159EA-AEF5-48A4-A800-D6086F0466F6}" type="presParOf" srcId="{02768185-48B8-4F3D-88AA-D82B305448E6}" destId="{2FB537A0-59EA-4A6E-9FC5-43569ABEDCEF}" srcOrd="1" destOrd="0" presId="urn:microsoft.com/office/officeart/2018/2/layout/IconVerticalSolidList"/>
    <dgm:cxn modelId="{BBF1766C-868E-4F27-974B-0DB15939D000}" type="presParOf" srcId="{02768185-48B8-4F3D-88AA-D82B305448E6}" destId="{F1670E01-D1A5-498D-ACF8-6C6C43E5DF00}" srcOrd="2" destOrd="0" presId="urn:microsoft.com/office/officeart/2018/2/layout/IconVerticalSolidList"/>
    <dgm:cxn modelId="{DFD7C340-C3C1-4AB8-A79E-3FDD69562B9C}" type="presParOf" srcId="{02768185-48B8-4F3D-88AA-D82B305448E6}" destId="{15262089-8053-477C-AADD-8A9F23C412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59416-16B2-4673-95A0-B826524C7CFF}">
      <dsp:nvSpPr>
        <dsp:cNvPr id="0" name=""/>
        <dsp:cNvSpPr/>
      </dsp:nvSpPr>
      <dsp:spPr>
        <a:xfrm>
          <a:off x="0" y="234"/>
          <a:ext cx="4818888" cy="11748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For Assessment, hospital may pay a portion or all of cost</a:t>
          </a:r>
        </a:p>
      </dsp:txBody>
      <dsp:txXfrm>
        <a:off x="57353" y="57587"/>
        <a:ext cx="4704182" cy="1060184"/>
      </dsp:txXfrm>
    </dsp:sp>
    <dsp:sp modelId="{D6DB3B69-3E46-47B4-89CD-602D7A0FE97D}">
      <dsp:nvSpPr>
        <dsp:cNvPr id="0" name=""/>
        <dsp:cNvSpPr/>
      </dsp:nvSpPr>
      <dsp:spPr>
        <a:xfrm>
          <a:off x="0" y="1187949"/>
          <a:ext cx="4818888" cy="11748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  <a:ea typeface="+mn-ea"/>
              <a:cs typeface="+mn-cs"/>
            </a:rPr>
            <a:t>For Seminars, participant usually pays</a:t>
          </a:r>
        </a:p>
      </dsp:txBody>
      <dsp:txXfrm>
        <a:off x="57353" y="1245302"/>
        <a:ext cx="4704182" cy="1060184"/>
      </dsp:txXfrm>
    </dsp:sp>
    <dsp:sp modelId="{35674036-4F9C-43E4-8A21-EE00D44DE709}">
      <dsp:nvSpPr>
        <dsp:cNvPr id="0" name=""/>
        <dsp:cNvSpPr/>
      </dsp:nvSpPr>
      <dsp:spPr>
        <a:xfrm>
          <a:off x="0" y="2375664"/>
          <a:ext cx="4818888" cy="11748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  <a:ea typeface="+mn-ea"/>
              <a:cs typeface="+mn-cs"/>
            </a:rPr>
            <a:t>Tip from the field: Reimburse participant if achieves and maintains improvement over time</a:t>
          </a:r>
        </a:p>
      </dsp:txBody>
      <dsp:txXfrm>
        <a:off x="57353" y="2433017"/>
        <a:ext cx="4704182" cy="10601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CCE6F-114A-43DD-A3C5-CFDE05AB2E9B}">
      <dsp:nvSpPr>
        <dsp:cNvPr id="0" name=""/>
        <dsp:cNvSpPr/>
      </dsp:nvSpPr>
      <dsp:spPr>
        <a:xfrm>
          <a:off x="1685771" y="0"/>
          <a:ext cx="1611571" cy="1564733"/>
        </a:xfrm>
        <a:prstGeom prst="trapezoid">
          <a:avLst>
            <a:gd name="adj" fmla="val 52889"/>
          </a:avLst>
        </a:prstGeom>
        <a:solidFill>
          <a:srgbClr val="B8541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i="1" kern="1200" dirty="0"/>
            <a:t>Under Review</a:t>
          </a:r>
        </a:p>
      </dsp:txBody>
      <dsp:txXfrm>
        <a:off x="1685771" y="0"/>
        <a:ext cx="1611571" cy="1564733"/>
      </dsp:txXfrm>
    </dsp:sp>
    <dsp:sp modelId="{8040C2E4-B641-4C35-ABA0-2E4DBA9BCCE5}">
      <dsp:nvSpPr>
        <dsp:cNvPr id="0" name=""/>
        <dsp:cNvSpPr/>
      </dsp:nvSpPr>
      <dsp:spPr>
        <a:xfrm>
          <a:off x="827567" y="1564733"/>
          <a:ext cx="3310270" cy="1564733"/>
        </a:xfrm>
        <a:prstGeom prst="trapezoid">
          <a:avLst>
            <a:gd name="adj" fmla="val 52889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kern="1200" dirty="0"/>
            <a:t>Fine tuning</a:t>
          </a:r>
        </a:p>
      </dsp:txBody>
      <dsp:txXfrm>
        <a:off x="1406864" y="1564733"/>
        <a:ext cx="2151675" cy="1564733"/>
      </dsp:txXfrm>
    </dsp:sp>
    <dsp:sp modelId="{DC73F86D-E58A-42A4-8F1C-BA61ADF8C38B}">
      <dsp:nvSpPr>
        <dsp:cNvPr id="0" name=""/>
        <dsp:cNvSpPr/>
      </dsp:nvSpPr>
      <dsp:spPr>
        <a:xfrm>
          <a:off x="0" y="3129466"/>
          <a:ext cx="4965405" cy="1564733"/>
        </a:xfrm>
        <a:prstGeom prst="trapezoid">
          <a:avLst>
            <a:gd name="adj" fmla="val 52889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Cup of coffee chat</a:t>
          </a:r>
        </a:p>
      </dsp:txBody>
      <dsp:txXfrm>
        <a:off x="868945" y="3129466"/>
        <a:ext cx="3227513" cy="1564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7150B4-ED37-4495-8868-9F7F21AEC48D}">
      <dsp:nvSpPr>
        <dsp:cNvPr id="0" name=""/>
        <dsp:cNvSpPr/>
      </dsp:nvSpPr>
      <dsp:spPr>
        <a:xfrm>
          <a:off x="0" y="883291"/>
          <a:ext cx="6666833" cy="179527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Assessments and Educational Intervention</a:t>
          </a:r>
        </a:p>
      </dsp:txBody>
      <dsp:txXfrm>
        <a:off x="87638" y="970929"/>
        <a:ext cx="6491557" cy="1619994"/>
      </dsp:txXfrm>
    </dsp:sp>
    <dsp:sp modelId="{CB9EF135-5478-42CE-9C49-2AD01542088D}">
      <dsp:nvSpPr>
        <dsp:cNvPr id="0" name=""/>
        <dsp:cNvSpPr/>
      </dsp:nvSpPr>
      <dsp:spPr>
        <a:xfrm>
          <a:off x="0" y="2820560"/>
          <a:ext cx="6666833" cy="179527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/>
            <a:t>Skill-building Seminars </a:t>
          </a:r>
          <a:r>
            <a:rPr lang="en-US" sz="2400" kern="1200" dirty="0"/>
            <a:t>Professionalism, Communication, Documentation, Prescribing Controlled Drugs</a:t>
          </a:r>
        </a:p>
      </dsp:txBody>
      <dsp:txXfrm>
        <a:off x="87638" y="2908198"/>
        <a:ext cx="6491557" cy="16199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2898C-7AF6-4E8F-B4C2-7F92B6351352}">
      <dsp:nvSpPr>
        <dsp:cNvPr id="0" name=""/>
        <dsp:cNvSpPr/>
      </dsp:nvSpPr>
      <dsp:spPr>
        <a:xfrm>
          <a:off x="4108" y="182165"/>
          <a:ext cx="2470500" cy="8354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Clinical Competence</a:t>
          </a:r>
        </a:p>
      </dsp:txBody>
      <dsp:txXfrm>
        <a:off x="4108" y="182165"/>
        <a:ext cx="2470500" cy="835481"/>
      </dsp:txXfrm>
    </dsp:sp>
    <dsp:sp modelId="{95B315F2-1119-41B0-B4F8-74316CFAF106}">
      <dsp:nvSpPr>
        <dsp:cNvPr id="0" name=""/>
        <dsp:cNvSpPr/>
      </dsp:nvSpPr>
      <dsp:spPr>
        <a:xfrm>
          <a:off x="4108" y="1017646"/>
          <a:ext cx="2470500" cy="29929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Questions about clinical performance</a:t>
          </a:r>
        </a:p>
      </dsp:txBody>
      <dsp:txXfrm>
        <a:off x="4108" y="1017646"/>
        <a:ext cx="2470500" cy="2992993"/>
      </dsp:txXfrm>
    </dsp:sp>
    <dsp:sp modelId="{40999EF2-4223-476A-B430-18454C9CCEAB}">
      <dsp:nvSpPr>
        <dsp:cNvPr id="0" name=""/>
        <dsp:cNvSpPr/>
      </dsp:nvSpPr>
      <dsp:spPr>
        <a:xfrm>
          <a:off x="2820479" y="182165"/>
          <a:ext cx="2470500" cy="835481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Reentry to Clinical Practice</a:t>
          </a:r>
        </a:p>
      </dsp:txBody>
      <dsp:txXfrm>
        <a:off x="2820479" y="182165"/>
        <a:ext cx="2470500" cy="835481"/>
      </dsp:txXfrm>
    </dsp:sp>
    <dsp:sp modelId="{576F8244-7639-473F-A305-FE9D71575E28}">
      <dsp:nvSpPr>
        <dsp:cNvPr id="0" name=""/>
        <dsp:cNvSpPr/>
      </dsp:nvSpPr>
      <dsp:spPr>
        <a:xfrm>
          <a:off x="2820479" y="1017646"/>
          <a:ext cx="2470500" cy="299299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Requesting privileges after a break from practice (for non-disciplinary reasons)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300" i="1" kern="1200" dirty="0"/>
            <a:t>NEW: Streamlined Program!</a:t>
          </a:r>
        </a:p>
      </dsp:txBody>
      <dsp:txXfrm>
        <a:off x="2820479" y="1017646"/>
        <a:ext cx="2470500" cy="2992993"/>
      </dsp:txXfrm>
    </dsp:sp>
    <dsp:sp modelId="{5BD3A6D1-95D0-411F-853C-AA1C738AFB0E}">
      <dsp:nvSpPr>
        <dsp:cNvPr id="0" name=""/>
        <dsp:cNvSpPr/>
      </dsp:nvSpPr>
      <dsp:spPr>
        <a:xfrm>
          <a:off x="5636849" y="182165"/>
          <a:ext cx="2470500" cy="835481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Credentialling Screen </a:t>
          </a:r>
        </a:p>
      </dsp:txBody>
      <dsp:txXfrm>
        <a:off x="5636849" y="182165"/>
        <a:ext cx="2470500" cy="835481"/>
      </dsp:txXfrm>
    </dsp:sp>
    <dsp:sp modelId="{9B7FA76E-12BF-42A3-8505-D4C29ADB30E9}">
      <dsp:nvSpPr>
        <dsp:cNvPr id="0" name=""/>
        <dsp:cNvSpPr/>
      </dsp:nvSpPr>
      <dsp:spPr>
        <a:xfrm>
          <a:off x="5636849" y="1017646"/>
          <a:ext cx="2470500" cy="299299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Does not meet specific credentialling or privileging requirements</a:t>
          </a:r>
        </a:p>
      </dsp:txBody>
      <dsp:txXfrm>
        <a:off x="5636849" y="1017646"/>
        <a:ext cx="2470500" cy="2992993"/>
      </dsp:txXfrm>
    </dsp:sp>
    <dsp:sp modelId="{2D49E9FE-CAF1-4D4B-93B7-FBA104777C23}">
      <dsp:nvSpPr>
        <dsp:cNvPr id="0" name=""/>
        <dsp:cNvSpPr/>
      </dsp:nvSpPr>
      <dsp:spPr>
        <a:xfrm>
          <a:off x="8453219" y="182165"/>
          <a:ext cx="2470500" cy="8354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Aging Clinician Fitness for Duty</a:t>
          </a:r>
        </a:p>
      </dsp:txBody>
      <dsp:txXfrm>
        <a:off x="8453219" y="182165"/>
        <a:ext cx="2470500" cy="835481"/>
      </dsp:txXfrm>
    </dsp:sp>
    <dsp:sp modelId="{67B8B185-AABB-41A0-90E7-58F9070D60F8}">
      <dsp:nvSpPr>
        <dsp:cNvPr id="0" name=""/>
        <dsp:cNvSpPr/>
      </dsp:nvSpPr>
      <dsp:spPr>
        <a:xfrm>
          <a:off x="8453219" y="1017646"/>
          <a:ext cx="2470500" cy="2992993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Concerns about performance in older clinicians</a:t>
          </a:r>
        </a:p>
      </dsp:txBody>
      <dsp:txXfrm>
        <a:off x="8453219" y="1017646"/>
        <a:ext cx="2470500" cy="29929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695D1-332E-498B-B8EE-819C673B2C70}">
      <dsp:nvSpPr>
        <dsp:cNvPr id="0" name=""/>
        <dsp:cNvSpPr/>
      </dsp:nvSpPr>
      <dsp:spPr>
        <a:xfrm>
          <a:off x="0" y="4592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E63BB-54B6-4CA1-8C13-EDB4B62FC41E}">
      <dsp:nvSpPr>
        <dsp:cNvPr id="0" name=""/>
        <dsp:cNvSpPr/>
      </dsp:nvSpPr>
      <dsp:spPr>
        <a:xfrm>
          <a:off x="295926" y="224703"/>
          <a:ext cx="538048" cy="5380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A23A1-A98C-4CE0-9CDD-59616E4C133E}">
      <dsp:nvSpPr>
        <dsp:cNvPr id="0" name=""/>
        <dsp:cNvSpPr/>
      </dsp:nvSpPr>
      <dsp:spPr>
        <a:xfrm>
          <a:off x="1129902" y="4592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/>
            <a:t>PROBE – Professionalism, Boundaries &amp; Ethics</a:t>
          </a:r>
          <a:endParaRPr lang="en-US" sz="2400" kern="1200" dirty="0"/>
        </a:p>
      </dsp:txBody>
      <dsp:txXfrm>
        <a:off x="1129902" y="4592"/>
        <a:ext cx="5171698" cy="978270"/>
      </dsp:txXfrm>
    </dsp:sp>
    <dsp:sp modelId="{79F4DB7E-2AC7-4B65-A6BE-D4FBEFEA3FF2}">
      <dsp:nvSpPr>
        <dsp:cNvPr id="0" name=""/>
        <dsp:cNvSpPr/>
      </dsp:nvSpPr>
      <dsp:spPr>
        <a:xfrm>
          <a:off x="0" y="1227431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86853F-68B4-4734-A09E-55EE73ECA6CF}">
      <dsp:nvSpPr>
        <dsp:cNvPr id="0" name=""/>
        <dsp:cNvSpPr/>
      </dsp:nvSpPr>
      <dsp:spPr>
        <a:xfrm>
          <a:off x="295926" y="1447541"/>
          <a:ext cx="538048" cy="5380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1AD99-CB0C-40B3-9E37-0E5A341063D1}">
      <dsp:nvSpPr>
        <dsp:cNvPr id="0" name=""/>
        <dsp:cNvSpPr/>
      </dsp:nvSpPr>
      <dsp:spPr>
        <a:xfrm>
          <a:off x="1129902" y="1227431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Improving Interprofessional Communication Seminar</a:t>
          </a:r>
        </a:p>
      </dsp:txBody>
      <dsp:txXfrm>
        <a:off x="1129902" y="1227431"/>
        <a:ext cx="5171698" cy="978270"/>
      </dsp:txXfrm>
    </dsp:sp>
    <dsp:sp modelId="{3E017C7E-5F8E-4E8B-B538-16A971767930}">
      <dsp:nvSpPr>
        <dsp:cNvPr id="0" name=""/>
        <dsp:cNvSpPr/>
      </dsp:nvSpPr>
      <dsp:spPr>
        <a:xfrm>
          <a:off x="0" y="2450269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FBF7A-9BF1-4D0A-8977-330271D9E911}">
      <dsp:nvSpPr>
        <dsp:cNvPr id="0" name=""/>
        <dsp:cNvSpPr/>
      </dsp:nvSpPr>
      <dsp:spPr>
        <a:xfrm>
          <a:off x="295926" y="2670380"/>
          <a:ext cx="538048" cy="5380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03603-D32A-41BB-99B7-D298B98A1E42}">
      <dsp:nvSpPr>
        <dsp:cNvPr id="0" name=""/>
        <dsp:cNvSpPr/>
      </dsp:nvSpPr>
      <dsp:spPr>
        <a:xfrm>
          <a:off x="1129902" y="2450269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Enhancing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Patient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Communication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Seminar</a:t>
          </a:r>
        </a:p>
      </dsp:txBody>
      <dsp:txXfrm>
        <a:off x="1129902" y="2450269"/>
        <a:ext cx="5171698" cy="978270"/>
      </dsp:txXfrm>
    </dsp:sp>
    <dsp:sp modelId="{14F5AC53-2703-4180-9829-1CDA00320F6A}">
      <dsp:nvSpPr>
        <dsp:cNvPr id="0" name=""/>
        <dsp:cNvSpPr/>
      </dsp:nvSpPr>
      <dsp:spPr>
        <a:xfrm>
          <a:off x="0" y="3673107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040BC-48FA-43DF-99E9-DA350A392337}">
      <dsp:nvSpPr>
        <dsp:cNvPr id="0" name=""/>
        <dsp:cNvSpPr/>
      </dsp:nvSpPr>
      <dsp:spPr>
        <a:xfrm>
          <a:off x="295926" y="3893218"/>
          <a:ext cx="538048" cy="53804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F82C8C-EABA-4BC8-9006-F10CA73C80BA}">
      <dsp:nvSpPr>
        <dsp:cNvPr id="0" name=""/>
        <dsp:cNvSpPr/>
      </dsp:nvSpPr>
      <dsp:spPr>
        <a:xfrm>
          <a:off x="1129902" y="3673107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Medical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Recordkeeping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Seminar</a:t>
          </a:r>
        </a:p>
      </dsp:txBody>
      <dsp:txXfrm>
        <a:off x="1129902" y="3673107"/>
        <a:ext cx="5171698" cy="978270"/>
      </dsp:txXfrm>
    </dsp:sp>
    <dsp:sp modelId="{A3AAC49B-CF4A-4D86-AD9F-933E022171ED}">
      <dsp:nvSpPr>
        <dsp:cNvPr id="0" name=""/>
        <dsp:cNvSpPr/>
      </dsp:nvSpPr>
      <dsp:spPr>
        <a:xfrm>
          <a:off x="0" y="4895945"/>
          <a:ext cx="6301601" cy="97827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537A0-59EA-4A6E-9FC5-43569ABEDCEF}">
      <dsp:nvSpPr>
        <dsp:cNvPr id="0" name=""/>
        <dsp:cNvSpPr/>
      </dsp:nvSpPr>
      <dsp:spPr>
        <a:xfrm>
          <a:off x="295926" y="5116056"/>
          <a:ext cx="538048" cy="53804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262089-8053-477C-AADD-8A9F23C41242}">
      <dsp:nvSpPr>
        <dsp:cNvPr id="0" name=""/>
        <dsp:cNvSpPr/>
      </dsp:nvSpPr>
      <dsp:spPr>
        <a:xfrm>
          <a:off x="1129902" y="4895945"/>
          <a:ext cx="5171698" cy="97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534" tIns="103534" rIns="103534" bIns="103534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Prescribing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Controlled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Drugs</a:t>
          </a:r>
          <a:r>
            <a:rPr lang="en-US" sz="1900" b="0" i="0" kern="1200" dirty="0"/>
            <a:t> </a:t>
          </a:r>
          <a:r>
            <a:rPr lang="en-US" sz="2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Course</a:t>
          </a:r>
        </a:p>
      </dsp:txBody>
      <dsp:txXfrm>
        <a:off x="1129902" y="4895945"/>
        <a:ext cx="5171698" cy="978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635F98F-26F4-4A81-BBF1-5EAF68D74BE2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6E92829-EA26-4E7D-9327-FBB42F4856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53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A03412A-4390-472B-84F0-393288A11655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C7E4058-28F7-4022-A91C-94E36A5956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5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2955F-0A18-4FCD-BAC3-B81C4DDD6A1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5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CD95D-A043-4759-A9FE-6FBA205B0B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229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CD95D-A043-4759-A9FE-6FBA205B0B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29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privileges where she acknowledged the need for more training – didn’t receive those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CC5F6-1AE7-4B2D-8427-CF0E9A7C5EB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30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CD95D-A043-4759-A9FE-6FBA205B0B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27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05BAF-08F8-4001-B14D-FFC28376B65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6661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44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6FDA1-2C17-4F41-8914-45540F5D1F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27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E4058-28F7-4022-A91C-94E36A59567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7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7E4058-28F7-4022-A91C-94E36A59567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38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9ACACD-7298-4FB7-820A-9C326114AE6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43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E4058-28F7-4022-A91C-94E36A5956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19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5"/>
                </a:solidFill>
                <a:latin typeface="Times New Roman" panose="02020603050405020304" pitchFamily="18" charset="0"/>
              </a:rPr>
              <a:t>statistically significant relative risk </a:t>
            </a:r>
            <a:r>
              <a:rPr lang="en-US" sz="2000" dirty="0">
                <a:latin typeface="Times New Roman" panose="02020603050405020304" pitchFamily="18" charset="0"/>
              </a:rPr>
              <a:t>for problematic documentation and substandard care among physicians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</a:t>
            </a:r>
            <a:r>
              <a:rPr lang="en-US" sz="2000" i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effective means of improving physician performance</a:t>
            </a:r>
            <a:r>
              <a:rPr lang="en-US" sz="20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that improvement is </a:t>
            </a:r>
            <a:r>
              <a:rPr lang="en-US" sz="2000" i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sustained after completion of the Education Program</a:t>
            </a:r>
            <a:endParaRPr lang="en-US" sz="2000" i="1" dirty="0">
              <a:solidFill>
                <a:schemeClr val="accent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Some in monitoring only might benefit from intervention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E1235-802C-4E68-9F91-3620EC7C08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48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CD95D-A043-4759-A9FE-6FBA205B0B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9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1429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3184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75649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3859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3699" y="0"/>
            <a:ext cx="12205699" cy="6563818"/>
          </a:xfrm>
          <a:prstGeom prst="rect">
            <a:avLst/>
          </a:prstGeom>
          <a:gradFill>
            <a:gsLst>
              <a:gs pos="0">
                <a:schemeClr val="bg2"/>
              </a:gs>
              <a:gs pos="74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400"/>
              </a:spcBef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865"/>
            <a:ext cx="10515600" cy="947108"/>
          </a:xfrm>
        </p:spPr>
        <p:txBody>
          <a:bodyPr>
            <a:normAutofit/>
          </a:bodyPr>
          <a:lstStyle>
            <a:lvl1pPr algn="ctr">
              <a:defRPr sz="4000" b="0" i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9" y="6563818"/>
            <a:ext cx="12205699" cy="3153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4451" r="17343" b="41364"/>
          <a:stretch/>
        </p:blipFill>
        <p:spPr>
          <a:xfrm>
            <a:off x="-19299" y="4588328"/>
            <a:ext cx="12211299" cy="198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754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786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7316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61986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58760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0046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2215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-13699" y="0"/>
            <a:ext cx="12205699" cy="6563818"/>
          </a:xfrm>
          <a:prstGeom prst="rect">
            <a:avLst/>
          </a:prstGeom>
          <a:gradFill>
            <a:gsLst>
              <a:gs pos="0">
                <a:schemeClr val="bg2"/>
              </a:gs>
              <a:gs pos="74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400"/>
              </a:spcBef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2pPr>
            <a:lvl3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4pPr>
            <a:lvl5pPr>
              <a:defRPr b="0" i="0">
                <a:solidFill>
                  <a:srgbClr val="003359"/>
                </a:solidFill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865"/>
            <a:ext cx="10515600" cy="947108"/>
          </a:xfrm>
        </p:spPr>
        <p:txBody>
          <a:bodyPr>
            <a:normAutofit/>
          </a:bodyPr>
          <a:lstStyle>
            <a:lvl1pPr algn="ctr">
              <a:defRPr sz="4000" b="0" i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99" y="6563818"/>
            <a:ext cx="12205699" cy="3153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4451" r="17343" b="41364"/>
          <a:stretch/>
        </p:blipFill>
        <p:spPr>
          <a:xfrm>
            <a:off x="-19299" y="4588328"/>
            <a:ext cx="12211299" cy="198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1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89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5048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0265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368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518" y="1344247"/>
            <a:ext cx="11329181" cy="2438400"/>
          </a:xfrm>
        </p:spPr>
        <p:txBody>
          <a:bodyPr/>
          <a:lstStyle>
            <a:lvl1pPr algn="ctr">
              <a:defRPr b="1" i="0">
                <a:solidFill>
                  <a:schemeClr val="bg2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518" y="3785773"/>
            <a:ext cx="11329181" cy="1153551"/>
          </a:xfrm>
        </p:spPr>
        <p:txBody>
          <a:bodyPr>
            <a:normAutofit/>
          </a:bodyPr>
          <a:lstStyle>
            <a:lvl1pPr marL="0" indent="0" algn="ctr">
              <a:buNone/>
              <a:defRPr sz="3200" b="0" i="0">
                <a:solidFill>
                  <a:schemeClr val="tx1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68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653" y="274640"/>
            <a:ext cx="11385452" cy="728857"/>
          </a:xfrm>
        </p:spPr>
        <p:txBody>
          <a:bodyPr/>
          <a:lstStyle>
            <a:lvl1pPr>
              <a:defRPr b="1" i="0">
                <a:solidFill>
                  <a:schemeClr val="accent1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</a:t>
            </a:r>
            <a:r>
              <a:rPr lang="en-US" dirty="0" err="1"/>
              <a:t>styleMaster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3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2653" y="274640"/>
            <a:ext cx="11385452" cy="728857"/>
          </a:xfrm>
        </p:spPr>
        <p:txBody>
          <a:bodyPr/>
          <a:lstStyle>
            <a:lvl1pPr>
              <a:defRPr b="1" i="0">
                <a:solidFill>
                  <a:schemeClr val="bg2"/>
                </a:solidFill>
                <a:latin typeface="+mj-lt"/>
                <a:ea typeface="Helvetica Neue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</a:t>
            </a:r>
            <a:r>
              <a:rPr lang="en-US" dirty="0" err="1"/>
              <a:t>styleMaster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>
              <a:buClr>
                <a:schemeClr val="accent3"/>
              </a:buClr>
              <a:defRPr b="0" i="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621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2068-AD52-BD44-B388-8CC6B209A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518" y="1433068"/>
            <a:ext cx="11329181" cy="2438400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B21DB4-931D-5F40-B6D0-7710AC999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518" y="3914397"/>
            <a:ext cx="11329181" cy="1153551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9354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58264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04880-A4DF-E647-B390-A3B604AD6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2551" y="3955913"/>
            <a:ext cx="4487693" cy="570689"/>
          </a:xfrm>
        </p:spPr>
        <p:txBody>
          <a:bodyPr>
            <a:normAutofit/>
          </a:bodyPr>
          <a:lstStyle>
            <a:lvl1pPr>
              <a:defRPr sz="2400" b="0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 and Company Info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C9A6FBE-626D-8D42-B825-13BFBDA220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230" y="998705"/>
            <a:ext cx="3721100" cy="48768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8ED878-6903-814C-8403-2E27C88EC8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32551" y="2283703"/>
            <a:ext cx="4487333" cy="1412807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609585" indent="0">
              <a:buNone/>
              <a:defRPr b="1">
                <a:solidFill>
                  <a:srgbClr val="FFFFFF"/>
                </a:solidFill>
              </a:defRPr>
            </a:lvl2pPr>
            <a:lvl3pPr marL="1219170" indent="0">
              <a:buNone/>
              <a:defRPr b="1">
                <a:solidFill>
                  <a:srgbClr val="FFFFFF"/>
                </a:solidFill>
              </a:defRPr>
            </a:lvl3pPr>
            <a:lvl4pPr marL="1828754" indent="0">
              <a:buNone/>
              <a:defRPr b="1">
                <a:solidFill>
                  <a:srgbClr val="FFFFFF"/>
                </a:solidFill>
              </a:defRPr>
            </a:lvl4pPr>
            <a:lvl5pPr marL="2438339" indent="0">
              <a:buNone/>
              <a:defRPr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77122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08625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572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33967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31545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5150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7624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0155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9881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8A5F0-675A-48C5-AFB6-48016E06428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D1244-061F-40AA-835C-19ABC646EF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48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8A5F0-675A-48C5-AFB6-48016E064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1244-061F-40AA-835C-19ABC646EF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3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2653" y="274640"/>
            <a:ext cx="11385452" cy="728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653" y="1278136"/>
            <a:ext cx="11385452" cy="4848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0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</p:sldLayoutIdLst>
  <p:transition>
    <p:fade/>
  </p:transition>
  <p:txStyles>
    <p:titleStyle>
      <a:lvl1pPr algn="l" defTabSz="609585" rtl="0" eaLnBrk="1" latinLnBrk="0" hangingPunct="1">
        <a:spcBef>
          <a:spcPct val="0"/>
        </a:spcBef>
        <a:buNone/>
        <a:defRPr sz="4267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bg1"/>
        </a:buClr>
        <a:buFont typeface="Arial" charset="0"/>
        <a:buChar char="•"/>
        <a:defRPr sz="3733" b="0" i="0" kern="1200">
          <a:solidFill>
            <a:schemeClr val="accent6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bg1"/>
        </a:buClr>
        <a:buFont typeface="Arial" charset="0"/>
        <a:buChar char="•"/>
        <a:defRPr sz="3200" b="0" i="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bg1"/>
        </a:buClr>
        <a:buFont typeface="Arial" charset="0"/>
        <a:buChar char="•"/>
        <a:defRPr sz="2667" b="0" i="0" kern="1200">
          <a:solidFill>
            <a:schemeClr val="accent6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bg1"/>
        </a:buClr>
        <a:buFont typeface="Arial" charset="0"/>
        <a:buChar char="•"/>
        <a:defRPr sz="2400" b="0" i="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bg1"/>
        </a:buClr>
        <a:buFont typeface="Arial" charset="0"/>
        <a:buChar char="•"/>
        <a:defRPr sz="2400" b="0" i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cpepdoc.org/" TargetMode="External"/><Relationship Id="rId4" Type="http://schemas.openxmlformats.org/officeDocument/2006/relationships/hyperlink" Target="mailto:bkorinek@cpepdoc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2.em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-127" r="99" b="16307"/>
          <a:stretch/>
        </p:blipFill>
        <p:spPr>
          <a:xfrm>
            <a:off x="4174" y="0"/>
            <a:ext cx="12201525" cy="6543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15428"/>
            <a:ext cx="12213772" cy="30862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61000"/>
                </a:schemeClr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7854" y="2152812"/>
            <a:ext cx="8423011" cy="1506057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Elizabeth (Beth) Korinek, M.P.H.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Chief Executive Officer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latin typeface="Avenir Light" charset="0"/>
                <a:ea typeface="Avenir Light" charset="0"/>
                <a:cs typeface="Avenir Light" charset="0"/>
              </a:rPr>
              <a:t>CPEP – Center for Personalized Education for Professionals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42686"/>
            <a:ext cx="12205699" cy="3153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7854" y="1319838"/>
            <a:ext cx="6385234" cy="901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40"/>
              </a:lnSpc>
            </a:pPr>
            <a:r>
              <a:rPr lang="en-US" sz="4000" b="1" dirty="0">
                <a:solidFill>
                  <a:srgbClr val="5B9BD5">
                    <a:lumMod val="75000"/>
                  </a:srgbClr>
                </a:solidFill>
                <a:latin typeface="Avenir Medium" charset="0"/>
                <a:ea typeface="Avenir Medium" charset="0"/>
                <a:cs typeface="Avenir Medium" charset="0"/>
              </a:rPr>
              <a:t>Interventions to Protect Your Medical Staff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6" y="977364"/>
            <a:ext cx="2686402" cy="168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C9B0D28-7EC6-1D9B-A99A-2D6F34316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037916"/>
              </p:ext>
            </p:extLst>
          </p:nvPr>
        </p:nvGraphicFramePr>
        <p:xfrm>
          <a:off x="3613297" y="1679541"/>
          <a:ext cx="4965405" cy="4694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itle 16">
            <a:extLst>
              <a:ext uri="{FF2B5EF4-FFF2-40B4-BE49-F238E27FC236}">
                <a16:creationId xmlns:a16="http://schemas.microsoft.com/office/drawing/2014/main" id="{27DB1BDD-5C1F-C8B8-3D3F-AED2B71EF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ea"/>
                <a:cs typeface="+mj-cs"/>
              </a:rPr>
              <a:t>When Can CPEP Help?</a:t>
            </a:r>
          </a:p>
        </p:txBody>
      </p:sp>
      <p:sp>
        <p:nvSpPr>
          <p:cNvPr id="19" name="Right Bracket 18">
            <a:extLst>
              <a:ext uri="{FF2B5EF4-FFF2-40B4-BE49-F238E27FC236}">
                <a16:creationId xmlns:a16="http://schemas.microsoft.com/office/drawing/2014/main" id="{8D112890-C40F-60F5-8321-C5D4095765FB}"/>
              </a:ext>
            </a:extLst>
          </p:cNvPr>
          <p:cNvSpPr/>
          <p:nvPr/>
        </p:nvSpPr>
        <p:spPr>
          <a:xfrm>
            <a:off x="7814044" y="2222205"/>
            <a:ext cx="2020186" cy="2041451"/>
          </a:xfrm>
          <a:prstGeom prst="rightBracket">
            <a:avLst/>
          </a:prstGeom>
          <a:ln w="57150" cap="flat" cmpd="sng" algn="ctr">
            <a:solidFill>
              <a:schemeClr val="accent5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8588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6" b="1"/>
          <a:stretch/>
        </p:blipFill>
        <p:spPr>
          <a:xfrm>
            <a:off x="919570" y="643467"/>
            <a:ext cx="10352859" cy="557106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52990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E2AA93-976C-0862-ACEB-4D6C304BA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Ways to Intervene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FBB9718C-E189-0664-585B-E3798641039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740232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78C30-E088-78D2-CBB4-716743362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Types of Assessments</a:t>
            </a:r>
          </a:p>
        </p:txBody>
      </p:sp>
      <p:graphicFrame>
        <p:nvGraphicFramePr>
          <p:cNvPr id="17" name="Content Placeholder 1">
            <a:extLst>
              <a:ext uri="{FF2B5EF4-FFF2-40B4-BE49-F238E27FC236}">
                <a16:creationId xmlns:a16="http://schemas.microsoft.com/office/drawing/2014/main" id="{7C2D7EBA-CA24-0B69-8215-6402947A8F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159022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BFF29EF-024D-1A76-97B3-D9B7A042B5F9}"/>
              </a:ext>
            </a:extLst>
          </p:cNvPr>
          <p:cNvSpPr txBox="1"/>
          <p:nvPr/>
        </p:nvSpPr>
        <p:spPr>
          <a:xfrm>
            <a:off x="2267391" y="6340183"/>
            <a:ext cx="801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Provide Re-eligibility Programs for a number of ABMS Boards</a:t>
            </a:r>
          </a:p>
        </p:txBody>
      </p:sp>
    </p:spTree>
    <p:extLst>
      <p:ext uri="{BB962C8B-B14F-4D97-AF65-F5344CB8AC3E}">
        <p14:creationId xmlns:p14="http://schemas.microsoft.com/office/powerpoint/2010/main" val="3571667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A5BE263-6C5F-4AA1-B7C7-DC49693175A5}"/>
              </a:ext>
            </a:extLst>
          </p:cNvPr>
          <p:cNvSpPr txBox="1"/>
          <p:nvPr/>
        </p:nvSpPr>
        <p:spPr>
          <a:xfrm>
            <a:off x="383672" y="2323637"/>
            <a:ext cx="3888668" cy="4085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377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Charts submitted by Assessment &amp; Education “alumni” were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defRPr/>
            </a:pPr>
            <a:endParaRPr lang="en-US" sz="8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400" b="1" i="1" u="sng" dirty="0">
                <a:solidFill>
                  <a:srgbClr val="0070C0"/>
                </a:solidFill>
                <a:latin typeface="Calibri" panose="020F0502020204030204"/>
              </a:rPr>
              <a:t>5.49 times less likely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to indicate care that failed to meet generally accepted standards </a:t>
            </a: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defRPr/>
            </a:pPr>
            <a:endParaRPr lang="en-US" sz="8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377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than those submitted by physicians who did not complete assessment and education (completed practice monitoring only)</a:t>
            </a:r>
          </a:p>
          <a:p>
            <a:pPr indent="-228594" defTabSz="914377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C063DA-F8EB-4A29-8FD1-C64E492B7BEA}"/>
              </a:ext>
            </a:extLst>
          </p:cNvPr>
          <p:cNvSpPr txBox="1"/>
          <p:nvPr/>
        </p:nvSpPr>
        <p:spPr>
          <a:xfrm flipH="1">
            <a:off x="287979" y="77291"/>
            <a:ext cx="379992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</a:rPr>
              <a:t>Competence Assessment and Structured Educational Intervention: Long-term Impact on Quality of Care</a:t>
            </a:r>
          </a:p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/>
              </a:rPr>
              <a:t>(N=2073 charts reviewed)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A4E5C2-B599-4E98-AB52-7E6E5E8696F4}"/>
              </a:ext>
            </a:extLst>
          </p:cNvPr>
          <p:cNvSpPr txBox="1"/>
          <p:nvPr/>
        </p:nvSpPr>
        <p:spPr>
          <a:xfrm>
            <a:off x="7039113" y="6019705"/>
            <a:ext cx="3684495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ajanPro-Regular"/>
              </a:rPr>
              <a:t>JOURNAL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GaramondPro-Italic"/>
              </a:rPr>
              <a:t>of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rajanPro-Regular"/>
              </a:rPr>
              <a:t>MEDICAL REGULATION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GillSansMT-Bold"/>
              </a:rPr>
              <a:t>VOL 108, NO 1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ITCFranklinGothicStd-Book"/>
              </a:rPr>
              <a:t>|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FranklinGothic-Demi"/>
              </a:rPr>
              <a:t>7</a:t>
            </a:r>
            <a:endParaRPr lang="en-US" i="1" dirty="0">
              <a:solidFill>
                <a:schemeClr val="accent1">
                  <a:lumMod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41E16B-9069-20F0-9BE9-10CFD311D719}"/>
              </a:ext>
            </a:extLst>
          </p:cNvPr>
          <p:cNvSpPr txBox="1"/>
          <p:nvPr/>
        </p:nvSpPr>
        <p:spPr>
          <a:xfrm>
            <a:off x="5491612" y="1006201"/>
            <a:ext cx="6075077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Percent of Charts in which </a:t>
            </a:r>
          </a:p>
          <a:p>
            <a:pPr algn="ctr"/>
            <a:r>
              <a:rPr lang="en-US" b="1" i="1" dirty="0"/>
              <a:t>Care Failed to Meet Generally Accepted Standards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E356D8-9435-5A72-0172-A4BA52EB5B0E}"/>
              </a:ext>
            </a:extLst>
          </p:cNvPr>
          <p:cNvSpPr txBox="1"/>
          <p:nvPr/>
        </p:nvSpPr>
        <p:spPr>
          <a:xfrm>
            <a:off x="8075855" y="5205469"/>
            <a:ext cx="906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P&lt;.0001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2055603-B5EC-0F9B-B750-85DBB2E9A71F}"/>
              </a:ext>
            </a:extLst>
          </p:cNvPr>
          <p:cNvGraphicFramePr/>
          <p:nvPr/>
        </p:nvGraphicFramePr>
        <p:xfrm>
          <a:off x="5491612" y="1652532"/>
          <a:ext cx="6075077" cy="352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888772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6EAB55-713B-7242-7A80-EFD94C90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Skill-building Seminars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753BF797-FD5E-8E2D-DAE4-6CC2BAF24C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548163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845998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4600" dirty="0"/>
              <a:t>Change is a Process – Not an Event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9128" y="2752979"/>
            <a:ext cx="5084277" cy="3550789"/>
          </a:xfrm>
        </p:spPr>
        <p:txBody>
          <a:bodyPr anchor="t">
            <a:noAutofit/>
          </a:bodyPr>
          <a:lstStyle/>
          <a:p>
            <a:pPr>
              <a:spcBef>
                <a:spcPts val="800"/>
              </a:spcBef>
            </a:pPr>
            <a:r>
              <a:rPr lang="en-US" sz="2400" dirty="0"/>
              <a:t>Follow-up programs focus on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Applying new knowledge to practice</a:t>
            </a:r>
          </a:p>
          <a:p>
            <a:pPr lvl="1">
              <a:spcBef>
                <a:spcPts val="800"/>
              </a:spcBef>
              <a:spcAft>
                <a:spcPts val="1200"/>
              </a:spcAft>
            </a:pPr>
            <a:r>
              <a:rPr lang="en-US" dirty="0"/>
              <a:t>Implementing and maintaining change over time</a:t>
            </a:r>
          </a:p>
          <a:p>
            <a:pPr>
              <a:spcBef>
                <a:spcPts val="800"/>
              </a:spcBef>
              <a:spcAft>
                <a:spcPts val="1200"/>
              </a:spcAft>
            </a:pPr>
            <a:r>
              <a:rPr lang="en-US" sz="2400" dirty="0"/>
              <a:t>Provide support and accountability for participants </a:t>
            </a:r>
            <a:r>
              <a:rPr lang="en-US" sz="2400" i="1" dirty="0"/>
              <a:t>after </a:t>
            </a:r>
            <a:r>
              <a:rPr lang="en-US" sz="2400" dirty="0"/>
              <a:t>the intervention</a:t>
            </a:r>
          </a:p>
          <a:p>
            <a:pPr>
              <a:spcBef>
                <a:spcPts val="800"/>
              </a:spcBef>
              <a:spcAft>
                <a:spcPts val="1600"/>
              </a:spcAft>
            </a:pPr>
            <a:r>
              <a:rPr lang="en-US" sz="2400" dirty="0"/>
              <a:t>Enrollment is </a:t>
            </a:r>
            <a:r>
              <a:rPr lang="en-US" sz="2400" i="1" dirty="0"/>
              <a:t>optional </a:t>
            </a:r>
            <a:r>
              <a:rPr lang="en-US" sz="2400" dirty="0"/>
              <a:t>– include in agreement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DF8D048-1D1E-45BA-AB80-3C3AF47FA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06218"/>
              </p:ext>
            </p:extLst>
          </p:nvPr>
        </p:nvGraphicFramePr>
        <p:xfrm>
          <a:off x="630936" y="1490677"/>
          <a:ext cx="5833659" cy="3876651"/>
        </p:xfrm>
        <a:graphic>
          <a:graphicData uri="http://schemas.openxmlformats.org/drawingml/2006/table">
            <a:tbl>
              <a:tblPr firstRow="1" bandRow="1"/>
              <a:tblGrid>
                <a:gridCol w="2573879">
                  <a:extLst>
                    <a:ext uri="{9D8B030D-6E8A-4147-A177-3AD203B41FA5}">
                      <a16:colId xmlns:a16="http://schemas.microsoft.com/office/drawing/2014/main" val="1906923542"/>
                    </a:ext>
                  </a:extLst>
                </a:gridCol>
                <a:gridCol w="3259780">
                  <a:extLst>
                    <a:ext uri="{9D8B030D-6E8A-4147-A177-3AD203B41FA5}">
                      <a16:colId xmlns:a16="http://schemas.microsoft.com/office/drawing/2014/main" val="3012836474"/>
                    </a:ext>
                  </a:extLst>
                </a:gridCol>
              </a:tblGrid>
              <a:tr h="446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Program</a:t>
                      </a:r>
                    </a:p>
                  </a:txBody>
                  <a:tcPr marL="8638" marR="8638" marT="863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Follow-up</a:t>
                      </a:r>
                    </a:p>
                  </a:txBody>
                  <a:tcPr marL="8638" marR="8638" marT="863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562434"/>
                  </a:ext>
                </a:extLst>
              </a:tr>
              <a:tr h="845817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Assessment</a:t>
                      </a:r>
                    </a:p>
                  </a:txBody>
                  <a:tcPr marL="8638" marR="8638" marT="8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 Plan -  6-12 mths</a:t>
                      </a:r>
                    </a:p>
                  </a:txBody>
                  <a:tcPr marL="8638" marR="8638" marT="8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563608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Record Keeping</a:t>
                      </a:r>
                    </a:p>
                  </a:txBody>
                  <a:tcPr marL="8638" marR="8638" marT="8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 - 6 mths</a:t>
                      </a:r>
                    </a:p>
                  </a:txBody>
                  <a:tcPr marL="8638" marR="8638" marT="8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272692"/>
                  </a:ext>
                </a:extLst>
              </a:tr>
              <a:tr h="845817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Inter-professional Communication</a:t>
                      </a:r>
                    </a:p>
                  </a:txBody>
                  <a:tcPr marL="8638" marR="8638" marT="8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Coaching - 6 sessions</a:t>
                      </a:r>
                    </a:p>
                  </a:txBody>
                  <a:tcPr marL="8638" marR="8638" marT="8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40466"/>
                  </a:ext>
                </a:extLst>
              </a:tr>
              <a:tr h="845817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Clinician-Patient Communication</a:t>
                      </a:r>
                    </a:p>
                  </a:txBody>
                  <a:tcPr marL="8638" marR="8638" marT="8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Coaching - 6 sessions</a:t>
                      </a:r>
                    </a:p>
                  </a:txBody>
                  <a:tcPr marL="8638" marR="8638" marT="8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48999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PROBE Program</a:t>
                      </a:r>
                    </a:p>
                  </a:txBody>
                  <a:tcPr marL="8638" marR="8638" marT="863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PROBE Plus - 6 mths</a:t>
                      </a:r>
                    </a:p>
                  </a:txBody>
                  <a:tcPr marL="8638" marR="8638" marT="86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486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03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Improving Inter-Professional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7537397" cy="4351338"/>
          </a:xfrm>
        </p:spPr>
        <p:txBody>
          <a:bodyPr>
            <a:normAutofit/>
          </a:bodyPr>
          <a:lstStyle/>
          <a:p>
            <a:r>
              <a:rPr lang="en-US" dirty="0"/>
              <a:t>Orthopedic surgeon, referred by MEC</a:t>
            </a:r>
          </a:p>
          <a:p>
            <a:r>
              <a:rPr lang="en-US" dirty="0"/>
              <a:t>Several nurses and other staff members filed complaints that his communication style was:</a:t>
            </a:r>
          </a:p>
          <a:p>
            <a:pPr lvl="1"/>
            <a:r>
              <a:rPr lang="en-US" dirty="0"/>
              <a:t>Intimidating</a:t>
            </a:r>
          </a:p>
          <a:p>
            <a:pPr lvl="1"/>
            <a:r>
              <a:rPr lang="en-US" dirty="0"/>
              <a:t>Demeaning</a:t>
            </a:r>
          </a:p>
          <a:p>
            <a:pPr lvl="1"/>
            <a:r>
              <a:rPr lang="en-US" dirty="0"/>
              <a:t>Humiliating</a:t>
            </a:r>
          </a:p>
          <a:p>
            <a:r>
              <a:rPr lang="en-US" dirty="0"/>
              <a:t>Tends to lecture and staff are apprehensive to call him with patient concerns, jeopardizing patient safety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23362"/>
          <a:stretch/>
        </p:blipFill>
        <p:spPr>
          <a:xfrm>
            <a:off x="8656867" y="2141855"/>
            <a:ext cx="2999811" cy="313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3314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Study: Improving Inter-Professional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52371"/>
            <a:ext cx="8471643" cy="5477764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In seminar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Indicated he has high expectations of himself and others; strong desire to control outcomes leading to a struggle to share responsibility – </a:t>
            </a:r>
            <a:r>
              <a:rPr lang="en-US" i="1" dirty="0"/>
              <a:t>just wants to take charge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Engaged and attentive throughout the seminar, displayed clear self-reflection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Created Action Plan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Improve communication with staff to improve patient care and outcomes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Improve his response to frustration in the workplace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Improve his work/life balance </a:t>
            </a:r>
          </a:p>
          <a:p>
            <a:pPr marL="0" lvl="2" indent="0">
              <a:lnSpc>
                <a:spcPct val="110000"/>
              </a:lnSpc>
              <a:buNone/>
            </a:pPr>
            <a:r>
              <a:rPr lang="en-US" sz="2800" dirty="0"/>
              <a:t>Conversation with CMO at referring hospital</a:t>
            </a:r>
          </a:p>
          <a:p>
            <a:pPr lvl="1"/>
            <a:r>
              <a:rPr lang="en-US" dirty="0"/>
              <a:t>“The seminar was life-changing for Dr. X”</a:t>
            </a:r>
          </a:p>
          <a:p>
            <a:pPr lvl="1"/>
            <a:r>
              <a:rPr lang="en-US" dirty="0"/>
              <a:t>“He’s still a raging beast inside, but is able to maintain perspective and control”</a:t>
            </a:r>
          </a:p>
          <a:p>
            <a:pPr lvl="1"/>
            <a:r>
              <a:rPr lang="en-US" dirty="0"/>
              <a:t>“Became a mediator in a dispute between two other physicians”</a:t>
            </a:r>
          </a:p>
          <a:p>
            <a:pPr lvl="2"/>
            <a:r>
              <a:rPr lang="en-US" i="1" dirty="0"/>
              <a:t>“You know it’s bad when I’m the peacekeeper in the room”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BD8C76-E32A-A2CB-1587-DE8F2E8D1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23362"/>
          <a:stretch/>
        </p:blipFill>
        <p:spPr>
          <a:xfrm>
            <a:off x="9309843" y="2407669"/>
            <a:ext cx="2399997" cy="250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9452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srgbClr val="70ACAA"/>
              </a:solidFill>
              <a:latin typeface="Arial" panose="020B060402020202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1469" y="0"/>
            <a:ext cx="5251316" cy="180730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Case Study #5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4542" y="1387816"/>
            <a:ext cx="6285169" cy="384366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</a:rPr>
              <a:t>Dr. Merlot is an Ob/Gyn who was called in to attend a delivery 12:30 AM.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</a:rPr>
              <a:t>Personnel suspected she was under the influence of alcohol.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</a:rPr>
              <a:t>When confronted, she admitted she had consumed wine prior to coming to the hospital (She originally said it was 2 glasses of wine and then admitted it was 1.5 bottles)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</a:rPr>
              <a:t>She was suspended and entered a treatment program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</a:rPr>
              <a:t>After a six-month absence, Dr. Merlot asked to have her privileges reinstated.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</a:rPr>
              <a:t>Hospital required her to continue in compliance with PHP and complete PROBE</a:t>
            </a:r>
          </a:p>
        </p:txBody>
      </p:sp>
      <p:pic>
        <p:nvPicPr>
          <p:cNvPr id="4" name="Picture 3" descr="A nurse in a hospital hallway&#10;&#10;Description automatically generated">
            <a:extLst>
              <a:ext uri="{FF2B5EF4-FFF2-40B4-BE49-F238E27FC236}">
                <a16:creationId xmlns:a16="http://schemas.microsoft.com/office/drawing/2014/main" id="{ACE0CE5F-3D62-1987-13BC-72408EE59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3"/>
          <a:stretch/>
        </p:blipFill>
        <p:spPr>
          <a:xfrm>
            <a:off x="6229216" y="13"/>
            <a:ext cx="5962785" cy="685798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9452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CPEP: Who are We?	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9350" y="1693751"/>
            <a:ext cx="10600661" cy="4869711"/>
          </a:xfrm>
        </p:spPr>
        <p:txBody>
          <a:bodyPr anchor="ctr"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Mission-driven 501(c)(3) non-profit supported by hospital systems, insurers and others</a:t>
            </a:r>
          </a:p>
          <a:p>
            <a:pPr>
              <a:spcBef>
                <a:spcPts val="1200"/>
              </a:spcBef>
            </a:pPr>
            <a:r>
              <a:rPr lang="en-US" dirty="0"/>
              <a:t>Mission: </a:t>
            </a:r>
            <a:r>
              <a:rPr lang="en-US" i="1" dirty="0"/>
              <a:t>To promote clinical excellence, ethical care, and patient safety by enhancing the competence and professionalism of healthcare professionals</a:t>
            </a: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Founded in 1990 by leading healthcare organizations in CO </a:t>
            </a:r>
          </a:p>
          <a:p>
            <a:pPr lvl="1">
              <a:spcBef>
                <a:spcPts val="1200"/>
              </a:spcBef>
            </a:pPr>
            <a:r>
              <a:rPr lang="en-US" sz="2800" dirty="0"/>
              <a:t>COPIC, CMS, CHA, UCSOM and more </a:t>
            </a:r>
          </a:p>
          <a:p>
            <a:pPr>
              <a:spcBef>
                <a:spcPts val="1200"/>
              </a:spcBef>
            </a:pPr>
            <a:r>
              <a:rPr lang="en-US" dirty="0"/>
              <a:t>Receive no funding from licensing fees</a:t>
            </a:r>
          </a:p>
          <a:p>
            <a:pPr>
              <a:spcBef>
                <a:spcPts val="1200"/>
              </a:spcBef>
            </a:pPr>
            <a:r>
              <a:rPr lang="en-US" dirty="0"/>
              <a:t>Serve more than 750 clinicians per year 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Physicians, PAs, APNs, and many other professions</a:t>
            </a:r>
          </a:p>
          <a:p>
            <a:pPr lvl="1">
              <a:spcBef>
                <a:spcPts val="0"/>
              </a:spcBef>
            </a:pPr>
            <a:r>
              <a:rPr lang="en-US" sz="2800" dirty="0"/>
              <a:t>Participants come from US and Canada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B0DBF-30C9-F04B-041F-93E7AAE243E7}"/>
              </a:ext>
            </a:extLst>
          </p:cNvPr>
          <p:cNvSpPr txBox="1"/>
          <p:nvPr/>
        </p:nvSpPr>
        <p:spPr>
          <a:xfrm rot="20024559">
            <a:off x="9042595" y="3873059"/>
            <a:ext cx="2671286" cy="1446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3377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srgbClr val="70ACAA"/>
              </a:solidFill>
              <a:latin typeface="Arial" panose="020B060402020202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1" y="100015"/>
            <a:ext cx="5251316" cy="9286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Case Study #5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191" y="1010933"/>
            <a:ext cx="7436971" cy="3843667"/>
          </a:xfrm>
        </p:spPr>
        <p:txBody>
          <a:bodyPr>
            <a:noAutofit/>
          </a:bodyPr>
          <a:lstStyle/>
          <a:p>
            <a:pPr marL="0" indent="0">
              <a:spcAft>
                <a:spcPts val="1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en-US" sz="2667" dirty="0">
                <a:solidFill>
                  <a:srgbClr val="FFFFFF"/>
                </a:solidFill>
              </a:rPr>
              <a:t>Final Essay</a:t>
            </a:r>
            <a:endParaRPr lang="en-US" sz="2133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l"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“I was accused of unprofessional conduct posing a serious risk to patient safety and failure to take responsibility or accountability for the amount of alcohol imbibed.” </a:t>
            </a:r>
          </a:p>
          <a:p>
            <a:pPr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“Were the allegations brought against me correct and just? Absolutely. Attending the Seminar helped me realize how many ethical violations I had committed.”</a:t>
            </a:r>
          </a:p>
          <a:p>
            <a:pPr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“I am once again humbled at the risks I took to both my patient but also to the integrity to myself and my profession.” </a:t>
            </a:r>
          </a:p>
          <a:p>
            <a:pPr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“During the course I felt I was taking a step back in my recovery, but further reflection makes me realize that as painful as it was, I did make those steps forward in order for me to recognize the full impact of my mistakes.”</a:t>
            </a:r>
          </a:p>
          <a:p>
            <a:pPr>
              <a:buClr>
                <a:srgbClr val="FFFFFF"/>
              </a:buClr>
            </a:pPr>
            <a:endParaRPr lang="en-US" sz="2667" dirty="0">
              <a:solidFill>
                <a:srgbClr val="FFFFFF"/>
              </a:solidFill>
            </a:endParaRPr>
          </a:p>
          <a:p>
            <a:pPr>
              <a:spcAft>
                <a:spcPts val="1600"/>
              </a:spcAft>
              <a:buClr>
                <a:srgbClr val="FFFFFF"/>
              </a:buClr>
              <a:defRPr/>
            </a:pPr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4" name="Picture 3" descr="A nurse in a hospital hallway&#10;&#10;Description automatically generated">
            <a:extLst>
              <a:ext uri="{FF2B5EF4-FFF2-40B4-BE49-F238E27FC236}">
                <a16:creationId xmlns:a16="http://schemas.microsoft.com/office/drawing/2014/main" id="{ACE0CE5F-3D62-1987-13BC-72408EE59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6" r="37"/>
          <a:stretch/>
        </p:blipFill>
        <p:spPr>
          <a:xfrm>
            <a:off x="7694638" y="13"/>
            <a:ext cx="4493716" cy="685798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744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 dirty="0">
              <a:solidFill>
                <a:srgbClr val="70ACAA"/>
              </a:solidFill>
              <a:latin typeface="Arial" panose="020B060402020202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51001" y="100015"/>
            <a:ext cx="5251316" cy="92868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Case Study #5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8191" y="1010933"/>
            <a:ext cx="7436971" cy="3843667"/>
          </a:xfrm>
        </p:spPr>
        <p:txBody>
          <a:bodyPr>
            <a:noAutofit/>
          </a:bodyPr>
          <a:lstStyle/>
          <a:p>
            <a:pPr marL="0" indent="0">
              <a:spcAft>
                <a:spcPts val="1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en-US" sz="2667" dirty="0">
                <a:solidFill>
                  <a:srgbClr val="FFFFFF"/>
                </a:solidFill>
              </a:rPr>
              <a:t>Final Essay</a:t>
            </a:r>
            <a:endParaRPr lang="en-US" sz="2133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algn="l"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“I was accused of unprofessional conduct posing a serious risk to patient safety and failure to take responsibility or accountability for the amount of alcohol imbibed.” </a:t>
            </a:r>
          </a:p>
          <a:p>
            <a:pPr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“Were the allegations brought against me correct and just? Absolutely. Attending the Seminar helped me realize how many ethical violations I had committed.”</a:t>
            </a:r>
          </a:p>
          <a:p>
            <a:pPr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“I am once again humbled at the risks I took to both my patient but also to the integrity to myself and my profession.” </a:t>
            </a:r>
          </a:p>
          <a:p>
            <a:pPr>
              <a:buClr>
                <a:srgbClr val="FFFFFF"/>
              </a:buClr>
            </a:pPr>
            <a:r>
              <a:rPr lang="en-US" sz="2133" dirty="0">
                <a:solidFill>
                  <a:srgbClr val="FFFFFF"/>
                </a:solidFill>
                <a:latin typeface="Calibri" panose="020F0502020204030204" pitchFamily="34" charset="0"/>
              </a:rPr>
              <a:t>“During the course I felt I was taking a step back in my recovery, but further reflection makes me realize that as painful as it was, I did make those steps forward in order for me to recognize the full impact of my mistakes.”</a:t>
            </a:r>
          </a:p>
          <a:p>
            <a:pPr>
              <a:buClr>
                <a:srgbClr val="FFFFFF"/>
              </a:buClr>
            </a:pPr>
            <a:endParaRPr lang="en-US" sz="2667" dirty="0">
              <a:solidFill>
                <a:srgbClr val="FFFFFF"/>
              </a:solidFill>
            </a:endParaRPr>
          </a:p>
          <a:p>
            <a:pPr>
              <a:spcAft>
                <a:spcPts val="1600"/>
              </a:spcAft>
              <a:buClr>
                <a:srgbClr val="FFFFFF"/>
              </a:buClr>
              <a:defRPr/>
            </a:pPr>
            <a:endParaRPr lang="en-US" sz="2133" dirty="0">
              <a:solidFill>
                <a:srgbClr val="FFFFFF"/>
              </a:solidFill>
            </a:endParaRPr>
          </a:p>
        </p:txBody>
      </p:sp>
      <p:pic>
        <p:nvPicPr>
          <p:cNvPr id="4" name="Picture 3" descr="A nurse in a hospital hallway&#10;&#10;Description automatically generated">
            <a:extLst>
              <a:ext uri="{FF2B5EF4-FFF2-40B4-BE49-F238E27FC236}">
                <a16:creationId xmlns:a16="http://schemas.microsoft.com/office/drawing/2014/main" id="{ACE0CE5F-3D62-1987-13BC-72408EE59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6" r="37"/>
          <a:stretch/>
        </p:blipFill>
        <p:spPr>
          <a:xfrm>
            <a:off x="7694638" y="13"/>
            <a:ext cx="4493716" cy="6857987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A61C8-9B79-17B5-672B-FC6D389C7250}"/>
              </a:ext>
            </a:extLst>
          </p:cNvPr>
          <p:cNvSpPr txBox="1"/>
          <p:nvPr/>
        </p:nvSpPr>
        <p:spPr>
          <a:xfrm rot="20444687">
            <a:off x="1601114" y="1927522"/>
            <a:ext cx="5792503" cy="18978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11733" dirty="0">
                <a:solidFill>
                  <a:srgbClr val="761C6D"/>
                </a:solidFill>
                <a:latin typeface="Arial" panose="020B0604020202020204"/>
              </a:rPr>
              <a:t>PASS</a:t>
            </a:r>
          </a:p>
        </p:txBody>
      </p:sp>
    </p:spTree>
    <p:extLst>
      <p:ext uri="{BB962C8B-B14F-4D97-AF65-F5344CB8AC3E}">
        <p14:creationId xmlns:p14="http://schemas.microsoft.com/office/powerpoint/2010/main" val="14310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112E12-C444-29E8-56D6-E8D8C62666C2}"/>
              </a:ext>
            </a:extLst>
          </p:cNvPr>
          <p:cNvSpPr/>
          <p:nvPr/>
        </p:nvSpPr>
        <p:spPr>
          <a:xfrm>
            <a:off x="3817505" y="1"/>
            <a:ext cx="2987536" cy="6325849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E39633-7EC6-48B2-8BFC-592ACCDFC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8894" y="400816"/>
            <a:ext cx="3984906" cy="4351338"/>
          </a:xfrm>
        </p:spPr>
        <p:txBody>
          <a:bodyPr>
            <a:noAutofit/>
          </a:bodyPr>
          <a:lstStyle/>
          <a:p>
            <a:r>
              <a:rPr lang="en-US" sz="2400" dirty="0"/>
              <a:t>OB/GYN out of practice for 1 year to care for a family member; cut back on practice prior to leaving</a:t>
            </a:r>
          </a:p>
          <a:p>
            <a:r>
              <a:rPr lang="en-US" sz="2400" dirty="0"/>
              <a:t>Hired by hospital-based OB practice; hospital has critical need for her to start work ASAP</a:t>
            </a:r>
          </a:p>
          <a:p>
            <a:r>
              <a:rPr lang="en-US" sz="2400" dirty="0"/>
              <a:t>Gap in practicing is preventing her from being privileged due to no recent clinical activity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E107CE-16C2-5422-63FA-BBF4210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46706" y="706330"/>
            <a:ext cx="10515600" cy="947108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Case Study: </a:t>
            </a:r>
            <a:br>
              <a:rPr lang="en-US" dirty="0"/>
            </a:br>
            <a:r>
              <a:rPr lang="en-US" sz="3200" b="0" dirty="0"/>
              <a:t>Low/No Volume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dirty="0">
                <a:ea typeface="+mn-ea"/>
              </a:rPr>
              <a:t>OB/GYN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F4D802-3B09-E9E1-EDDA-0FDA46B72B40}"/>
              </a:ext>
            </a:extLst>
          </p:cNvPr>
          <p:cNvGrpSpPr/>
          <p:nvPr/>
        </p:nvGrpSpPr>
        <p:grpSpPr>
          <a:xfrm>
            <a:off x="3545366" y="1352087"/>
            <a:ext cx="3551389" cy="3551389"/>
            <a:chOff x="2659024" y="1014065"/>
            <a:chExt cx="2663542" cy="266354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3C6043-01DE-54AB-CC4E-0F383353B1D9}"/>
                </a:ext>
              </a:extLst>
            </p:cNvPr>
            <p:cNvSpPr/>
            <p:nvPr/>
          </p:nvSpPr>
          <p:spPr>
            <a:xfrm>
              <a:off x="2659024" y="1014065"/>
              <a:ext cx="2663542" cy="2663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AE710AF-408B-3E15-56EA-B6F32E3945BC}"/>
                </a:ext>
              </a:extLst>
            </p:cNvPr>
            <p:cNvSpPr/>
            <p:nvPr/>
          </p:nvSpPr>
          <p:spPr>
            <a:xfrm>
              <a:off x="2772515" y="1127556"/>
              <a:ext cx="2436560" cy="243656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171057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33A6AF4-64A0-3236-99EE-104EC11254E6}"/>
              </a:ext>
            </a:extLst>
          </p:cNvPr>
          <p:cNvSpPr/>
          <p:nvPr/>
        </p:nvSpPr>
        <p:spPr>
          <a:xfrm>
            <a:off x="-6024" y="4291479"/>
            <a:ext cx="3551389" cy="1994723"/>
          </a:xfrm>
          <a:custGeom>
            <a:avLst/>
            <a:gdLst>
              <a:gd name="connsiteX0" fmla="*/ 1331771 w 2663542"/>
              <a:gd name="connsiteY0" fmla="*/ 0 h 1496042"/>
              <a:gd name="connsiteX1" fmla="*/ 2663542 w 2663542"/>
              <a:gd name="connsiteY1" fmla="*/ 1331771 h 1496042"/>
              <a:gd name="connsiteX2" fmla="*/ 2656666 w 2663542"/>
              <a:gd name="connsiteY2" fmla="*/ 1467937 h 1496042"/>
              <a:gd name="connsiteX3" fmla="*/ 2652377 w 2663542"/>
              <a:gd name="connsiteY3" fmla="*/ 1496042 h 1496042"/>
              <a:gd name="connsiteX4" fmla="*/ 11165 w 2663542"/>
              <a:gd name="connsiteY4" fmla="*/ 1496042 h 1496042"/>
              <a:gd name="connsiteX5" fmla="*/ 6876 w 2663542"/>
              <a:gd name="connsiteY5" fmla="*/ 1467937 h 1496042"/>
              <a:gd name="connsiteX6" fmla="*/ 0 w 2663542"/>
              <a:gd name="connsiteY6" fmla="*/ 1331771 h 1496042"/>
              <a:gd name="connsiteX7" fmla="*/ 1331771 w 2663542"/>
              <a:gd name="connsiteY7" fmla="*/ 0 h 149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3542" h="1496042">
                <a:moveTo>
                  <a:pt x="1331771" y="0"/>
                </a:moveTo>
                <a:cubicBezTo>
                  <a:pt x="2067288" y="0"/>
                  <a:pt x="2663542" y="596254"/>
                  <a:pt x="2663542" y="1331771"/>
                </a:cubicBezTo>
                <a:cubicBezTo>
                  <a:pt x="2663542" y="1377741"/>
                  <a:pt x="2661213" y="1423167"/>
                  <a:pt x="2656666" y="1467937"/>
                </a:cubicBezTo>
                <a:lnTo>
                  <a:pt x="2652377" y="1496042"/>
                </a:lnTo>
                <a:lnTo>
                  <a:pt x="11165" y="1496042"/>
                </a:lnTo>
                <a:lnTo>
                  <a:pt x="6876" y="1467937"/>
                </a:lnTo>
                <a:cubicBezTo>
                  <a:pt x="2329" y="1423167"/>
                  <a:pt x="0" y="1377741"/>
                  <a:pt x="0" y="1331771"/>
                </a:cubicBezTo>
                <a:cubicBezTo>
                  <a:pt x="0" y="596254"/>
                  <a:pt x="596254" y="0"/>
                  <a:pt x="1331771" y="0"/>
                </a:cubicBezTo>
                <a:close/>
              </a:path>
            </a:pathLst>
          </a:custGeom>
          <a:solidFill>
            <a:schemeClr val="tx1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112E12-C444-29E8-56D6-E8D8C62666C2}"/>
              </a:ext>
            </a:extLst>
          </p:cNvPr>
          <p:cNvSpPr/>
          <p:nvPr/>
        </p:nvSpPr>
        <p:spPr>
          <a:xfrm>
            <a:off x="3817505" y="1"/>
            <a:ext cx="2987536" cy="6325849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E107CE-16C2-5422-63FA-BBF4210C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7820" y="278183"/>
            <a:ext cx="4854980" cy="1501149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Case Study: </a:t>
            </a:r>
            <a:br>
              <a:rPr lang="en-US" dirty="0"/>
            </a:br>
            <a:r>
              <a:rPr lang="en-US" sz="3200" b="0" dirty="0"/>
              <a:t>Low/No Volume</a:t>
            </a:r>
            <a:br>
              <a:rPr lang="en-US" sz="3200" b="0" dirty="0"/>
            </a:br>
            <a:br>
              <a:rPr lang="en-US" sz="3200" b="0" dirty="0"/>
            </a:br>
            <a:r>
              <a:rPr lang="en-US" sz="3200" dirty="0">
                <a:ea typeface="+mn-ea"/>
              </a:rPr>
              <a:t>OB/GYN</a:t>
            </a:r>
            <a:br>
              <a:rPr lang="en-US" sz="3200" b="0" dirty="0"/>
            </a:br>
            <a:endParaRPr lang="en-US" sz="16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F4D802-3B09-E9E1-EDDA-0FDA46B72B40}"/>
              </a:ext>
            </a:extLst>
          </p:cNvPr>
          <p:cNvGrpSpPr/>
          <p:nvPr/>
        </p:nvGrpSpPr>
        <p:grpSpPr>
          <a:xfrm>
            <a:off x="3545366" y="1352087"/>
            <a:ext cx="3551389" cy="3551389"/>
            <a:chOff x="2659024" y="1014065"/>
            <a:chExt cx="2663542" cy="266354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3C6043-01DE-54AB-CC4E-0F383353B1D9}"/>
                </a:ext>
              </a:extLst>
            </p:cNvPr>
            <p:cNvSpPr/>
            <p:nvPr/>
          </p:nvSpPr>
          <p:spPr>
            <a:xfrm>
              <a:off x="2659024" y="1014065"/>
              <a:ext cx="2663542" cy="2663542"/>
            </a:xfrm>
            <a:prstGeom prst="ellipse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AE710AF-408B-3E15-56EA-B6F32E3945BC}"/>
                </a:ext>
              </a:extLst>
            </p:cNvPr>
            <p:cNvSpPr/>
            <p:nvPr/>
          </p:nvSpPr>
          <p:spPr>
            <a:xfrm>
              <a:off x="2772515" y="1127556"/>
              <a:ext cx="2436560" cy="2436560"/>
            </a:xfrm>
            <a:prstGeom prst="ellipse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35C61A6-084C-251F-456C-69DEF232197D}"/>
              </a:ext>
            </a:extLst>
          </p:cNvPr>
          <p:cNvSpPr/>
          <p:nvPr/>
        </p:nvSpPr>
        <p:spPr>
          <a:xfrm>
            <a:off x="515398" y="4546543"/>
            <a:ext cx="2948653" cy="12826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14723" lvl="1" indent="-507974" defTabSz="812760">
              <a:buClr>
                <a:srgbClr val="FF8300"/>
              </a:buClr>
              <a:buFont typeface="Wingdings" panose="05000000000000000000" pitchFamily="2" charset="2"/>
              <a:buChar char="ü"/>
            </a:pPr>
            <a:endParaRPr lang="en-US" sz="2667" dirty="0">
              <a:solidFill>
                <a:srgbClr val="FFFFFF"/>
              </a:solidFill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pPr marL="0" lvl="1" defTabSz="812760">
              <a:spcBef>
                <a:spcPts val="1067"/>
              </a:spcBef>
              <a:spcAft>
                <a:spcPts val="1067"/>
              </a:spcAft>
              <a:buClr>
                <a:srgbClr val="FF8300"/>
              </a:buClr>
            </a:pPr>
            <a:r>
              <a:rPr lang="en-US" sz="2667" b="1" dirty="0">
                <a:solidFill>
                  <a:srgbClr val="FFFFFF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OUTCOME:</a:t>
            </a:r>
            <a:br>
              <a:rPr lang="en-US" sz="2667" b="1" dirty="0">
                <a:solidFill>
                  <a:srgbClr val="FFFFFF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</a:br>
            <a:r>
              <a:rPr lang="en-US" sz="1867" b="1" dirty="0">
                <a:solidFill>
                  <a:srgbClr val="FFFFFF"/>
                </a:solidFill>
                <a:ea typeface="Helvetica Neue Light" panose="02000403000000020004" pitchFamily="2" charset="0"/>
                <a:cs typeface="Arial" panose="020B0604020202020204" pitchFamily="34" charset="0"/>
              </a:rPr>
              <a:t>Resumed practice with initial supervision of delivery management; successfully practicing</a:t>
            </a:r>
            <a:endParaRPr lang="en-US" sz="2667" dirty="0">
              <a:solidFill>
                <a:srgbClr val="FFFFFF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CE530E-D0C3-9D4F-2CE3-AE20D61AD72A}"/>
              </a:ext>
            </a:extLst>
          </p:cNvPr>
          <p:cNvSpPr txBox="1">
            <a:spLocks/>
          </p:cNvSpPr>
          <p:nvPr/>
        </p:nvSpPr>
        <p:spPr>
          <a:xfrm>
            <a:off x="7096755" y="177344"/>
            <a:ext cx="5013965" cy="4848029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charset="0"/>
              <a:buChar char="•"/>
              <a:defRPr sz="2800" b="0" i="0" kern="120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charset="0"/>
              <a:buChar char="•"/>
              <a:defRPr sz="2400" b="0" i="0" kern="120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charset="0"/>
              <a:buChar char="•"/>
              <a:defRPr sz="2000" b="0" i="0" kern="120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charset="0"/>
              <a:buChar char="•"/>
              <a:defRPr sz="1800" b="0" i="0" kern="120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charset="0"/>
              <a:buChar char="•"/>
              <a:defRPr sz="1800" b="0" i="0" kern="1200">
                <a:solidFill>
                  <a:schemeClr val="accent6"/>
                </a:solidFill>
                <a:latin typeface="+mn-lt"/>
                <a:ea typeface="Helvetica Neue Light" panose="02000403000000020004" pitchFamily="2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Skills assessment:</a:t>
            </a:r>
          </a:p>
          <a:p>
            <a:pPr marL="230712" indent="-230712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Delivery Simulation; Structured Clinical Interview; Fetal Monitor Strip Interpretation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Findings:</a:t>
            </a:r>
          </a:p>
          <a:p>
            <a:pPr marL="230712" indent="-230712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Ready to assume the described skills, with the exception of limited areas where she acknowledged she lacked skills and needed further training</a:t>
            </a:r>
          </a:p>
          <a:p>
            <a:pPr marL="230712" indent="-230712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Recommendations:</a:t>
            </a:r>
          </a:p>
          <a:p>
            <a:pPr marL="537620" lvl="1" indent="-309026">
              <a:tabLst>
                <a:tab pos="457189" algn="l"/>
              </a:tabLs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Complete FMS interpretation review course</a:t>
            </a:r>
          </a:p>
          <a:p>
            <a:pPr marL="537620" lvl="1" indent="-309026">
              <a:tabLst>
                <a:tab pos="457189" algn="l"/>
              </a:tabLs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Oversight in labor setting focused on recognizing acute presentations on FMS and labor management</a:t>
            </a:r>
          </a:p>
          <a:p>
            <a:pPr marL="537620" lvl="1" indent="-309026">
              <a:tabLst>
                <a:tab pos="457189" algn="l"/>
              </a:tabLs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Pursue hands on training in areas listed to gain </a:t>
            </a:r>
            <a:br>
              <a:rPr lang="en-US" sz="16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privileges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C8BE4DB7-DFF9-A18A-0424-F0ECEA8DF54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1705239"/>
                  </p:ext>
                </p:extLst>
              </p:nvPr>
            </p:nvGraphicFramePr>
            <p:xfrm>
              <a:off x="7537193" y="4124631"/>
              <a:ext cx="4139409" cy="2328417"/>
            </p:xfrm>
            <a:graphic>
              <a:graphicData uri="http://schemas.microsoft.com/office/powerpoint/2016/slidezoom">
                <pslz:sldZm>
                  <pslz:sldZmObj sldId="315" cId="1628101308">
                    <pslz:zmPr id="{A467CDD8-9241-43C1-9CEB-6C49CABED213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139409" cy="23284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C8BE4DB7-DFF9-A18A-0424-F0ECEA8DF54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37193" y="4124631"/>
                <a:ext cx="4139409" cy="23284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9491852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580" y="361941"/>
            <a:ext cx="4974339" cy="1733812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defTabSz="1219170"/>
            <a:r>
              <a:rPr lang="en-US" sz="8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AE6CA-A47B-4A03-BF5E-1C9CFE71614F}"/>
              </a:ext>
            </a:extLst>
          </p:cNvPr>
          <p:cNvSpPr txBox="1"/>
          <p:nvPr/>
        </p:nvSpPr>
        <p:spPr>
          <a:xfrm>
            <a:off x="6577580" y="4416176"/>
            <a:ext cx="4974339" cy="1810685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333"/>
              </a:spcBef>
              <a:defRPr/>
            </a:pPr>
            <a:endParaRPr lang="en-US" sz="32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46D4CF-ABE7-7233-326B-395019762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" r="291" b="2"/>
          <a:stretch/>
        </p:blipFill>
        <p:spPr>
          <a:xfrm>
            <a:off x="0" y="1490477"/>
            <a:ext cx="6092923" cy="41605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5AE6CA-A47B-4A03-BF5E-1C9CFE71614F}"/>
              </a:ext>
            </a:extLst>
          </p:cNvPr>
          <p:cNvSpPr txBox="1"/>
          <p:nvPr/>
        </p:nvSpPr>
        <p:spPr>
          <a:xfrm>
            <a:off x="6436538" y="4026053"/>
            <a:ext cx="4770827" cy="22008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 defTabSz="914377">
              <a:lnSpc>
                <a:spcPct val="90000"/>
              </a:lnSpc>
              <a:spcBef>
                <a:spcPts val="1333"/>
              </a:spcBef>
              <a:defRPr/>
            </a:pPr>
            <a:r>
              <a:rPr lang="en-US" sz="3200" b="1" dirty="0"/>
              <a:t>Beth Korinek</a:t>
            </a:r>
          </a:p>
          <a:p>
            <a:pPr algn="ctr" defTabSz="914377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dirty="0">
                <a:solidFill>
                  <a:schemeClr val="bg1">
                    <a:lumMod val="50000"/>
                    <a:alpha val="60000"/>
                  </a:schemeClr>
                </a:solidFill>
                <a:latin typeface="Calibri" panose="020F0502020204030204"/>
                <a:hlinkClick r:id="rId4"/>
              </a:rPr>
              <a:t>bkorinek@cpepdoc.org</a:t>
            </a:r>
            <a:r>
              <a:rPr lang="en-US" sz="3200" dirty="0">
                <a:solidFill>
                  <a:schemeClr val="bg1">
                    <a:lumMod val="50000"/>
                    <a:alpha val="60000"/>
                  </a:schemeClr>
                </a:solidFill>
                <a:latin typeface="Calibri" panose="020F0502020204030204"/>
              </a:rPr>
              <a:t> </a:t>
            </a:r>
          </a:p>
          <a:p>
            <a:pPr algn="ctr" defTabSz="914377">
              <a:lnSpc>
                <a:spcPct val="90000"/>
              </a:lnSpc>
              <a:spcBef>
                <a:spcPts val="1333"/>
              </a:spcBef>
              <a:defRPr/>
            </a:pPr>
            <a:r>
              <a:rPr lang="en-US" sz="3200" b="1" dirty="0"/>
              <a:t>303-577-3232 x 0</a:t>
            </a:r>
          </a:p>
          <a:p>
            <a:pPr algn="ctr" defTabSz="914377">
              <a:lnSpc>
                <a:spcPct val="90000"/>
              </a:lnSpc>
              <a:spcBef>
                <a:spcPts val="1333"/>
              </a:spcBef>
              <a:defRPr/>
            </a:pPr>
            <a:r>
              <a:rPr lang="en-US" sz="3200" dirty="0">
                <a:hlinkClick r:id="rId5"/>
              </a:rPr>
              <a:t>www.cpepdoc.org</a:t>
            </a:r>
            <a:r>
              <a:rPr lang="en-US" sz="3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092" y="2485876"/>
            <a:ext cx="4770827" cy="1325561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algn="ctr" defTabSz="914377">
              <a:spcAft>
                <a:spcPts val="600"/>
              </a:spcAft>
              <a:defRPr/>
            </a:pPr>
            <a:r>
              <a:rPr lang="en-US" sz="3333" b="1" dirty="0">
                <a:latin typeface="+mj-lt"/>
                <a:ea typeface="+mj-ea"/>
                <a:cs typeface="+mj-cs"/>
              </a:rPr>
              <a:t>Feel free to contact me if you have any questions!</a:t>
            </a:r>
          </a:p>
        </p:txBody>
      </p:sp>
    </p:spTree>
    <p:extLst>
      <p:ext uri="{BB962C8B-B14F-4D97-AF65-F5344CB8AC3E}">
        <p14:creationId xmlns:p14="http://schemas.microsoft.com/office/powerpoint/2010/main" val="725773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 action="ppaction://hlinksldjump"/>
            <a:extLst>
              <a:ext uri="{FF2B5EF4-FFF2-40B4-BE49-F238E27FC236}">
                <a16:creationId xmlns:a16="http://schemas.microsoft.com/office/drawing/2014/main" id="{0DD67E0E-FB14-9D5F-CEAA-17FA444BA9DD}"/>
              </a:ext>
            </a:extLst>
          </p:cNvPr>
          <p:cNvSpPr/>
          <p:nvPr/>
        </p:nvSpPr>
        <p:spPr>
          <a:xfrm>
            <a:off x="0" y="1"/>
            <a:ext cx="12192000" cy="68531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" name="Small Spreadsheet TN">
            <a:extLst>
              <a:ext uri="{FF2B5EF4-FFF2-40B4-BE49-F238E27FC236}">
                <a16:creationId xmlns:a16="http://schemas.microsoft.com/office/drawing/2014/main" id="{1F039808-87BC-8C38-5C08-9DEF23A22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564" y="1"/>
            <a:ext cx="8318873" cy="685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01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-67654"/>
            <a:ext cx="10515600" cy="1325563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venir Book" charset="0"/>
              </a:rPr>
              <a:t>CPEP</a:t>
            </a:r>
            <a:r>
              <a:rPr lang="en-US" dirty="0"/>
              <a:t>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venir Book" charset="0"/>
              </a:rPr>
              <a:t>Board</a:t>
            </a:r>
            <a:r>
              <a:rPr lang="en-US" dirty="0"/>
              <a:t>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venir Book" charset="0"/>
              </a:rPr>
              <a:t>of</a:t>
            </a:r>
            <a:r>
              <a:rPr lang="en-US" dirty="0"/>
              <a:t>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Avenir Book" charset="0"/>
              </a:rPr>
              <a:t>Directors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CC169-0794-4304-A5E7-5A8C914FF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389" y="1156744"/>
            <a:ext cx="4232199" cy="5015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11 clinician board members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59269" y="1658341"/>
            <a:ext cx="6318531" cy="4444747"/>
          </a:xfrm>
        </p:spPr>
        <p:txBody>
          <a:bodyPr>
            <a:noAutofit/>
          </a:bodyPr>
          <a:lstStyle/>
          <a:p>
            <a:r>
              <a:rPr lang="en-US" sz="1900" b="1" dirty="0"/>
              <a:t>Christopher Awtrey, MD, MBA </a:t>
            </a:r>
            <a:r>
              <a:rPr lang="en-US" sz="1900" dirty="0"/>
              <a:t>– Intermountain Health</a:t>
            </a:r>
          </a:p>
          <a:p>
            <a:r>
              <a:rPr lang="en-US" sz="1900" b="1" dirty="0"/>
              <a:t>Diana Breyer, MD </a:t>
            </a:r>
            <a:r>
              <a:rPr lang="en-US" sz="1900" dirty="0"/>
              <a:t>– UCHealth </a:t>
            </a:r>
          </a:p>
          <a:p>
            <a:r>
              <a:rPr lang="en-US" sz="1900" b="1" dirty="0"/>
              <a:t>Brian Davidson, MD, MBA </a:t>
            </a:r>
            <a:r>
              <a:rPr lang="en-US" sz="1900" dirty="0"/>
              <a:t>– Cigna</a:t>
            </a:r>
          </a:p>
          <a:p>
            <a:r>
              <a:rPr lang="en-US" sz="1900" b="1" dirty="0"/>
              <a:t>Shawn Dufford, MD, MBA </a:t>
            </a:r>
            <a:r>
              <a:rPr lang="en-US" sz="1900" dirty="0"/>
              <a:t>– Memorial Health System (MS)</a:t>
            </a:r>
          </a:p>
          <a:p>
            <a:pPr lvl="1">
              <a:spcBef>
                <a:spcPts val="0"/>
              </a:spcBef>
            </a:pPr>
            <a:r>
              <a:rPr lang="en-US" sz="1900" dirty="0"/>
              <a:t>CPEP Board Immediate Past President</a:t>
            </a:r>
          </a:p>
          <a:p>
            <a:r>
              <a:rPr lang="en-US" sz="1900" b="1" dirty="0"/>
              <a:t>Shauna Gulley, MD, MBA </a:t>
            </a:r>
            <a:r>
              <a:rPr lang="en-US" sz="1900" dirty="0"/>
              <a:t>– CommonSpirit</a:t>
            </a:r>
          </a:p>
          <a:p>
            <a:pPr lvl="1">
              <a:spcBef>
                <a:spcPts val="0"/>
              </a:spcBef>
            </a:pPr>
            <a:r>
              <a:rPr lang="en-US" sz="1900" dirty="0"/>
              <a:t>CPEP Board President</a:t>
            </a:r>
          </a:p>
          <a:p>
            <a:r>
              <a:rPr lang="en-US" sz="1900" b="1" dirty="0"/>
              <a:t>Carmelo Hernandez, MD </a:t>
            </a:r>
            <a:r>
              <a:rPr lang="en-US" sz="1900" dirty="0"/>
              <a:t>– San Luis Valley Regional Med Ctr</a:t>
            </a:r>
          </a:p>
          <a:p>
            <a:r>
              <a:rPr lang="en-US" sz="1900" b="1" dirty="0"/>
              <a:t>Russell Howerton, M.D. </a:t>
            </a:r>
            <a:r>
              <a:rPr lang="en-US" sz="1900" dirty="0"/>
              <a:t>– Wake Forest System, NC (NC)</a:t>
            </a:r>
          </a:p>
          <a:p>
            <a:r>
              <a:rPr lang="en-US" sz="1900" b="1" dirty="0"/>
              <a:t>Lisa Kettering, MD </a:t>
            </a:r>
            <a:r>
              <a:rPr lang="en-US" sz="1900" dirty="0"/>
              <a:t>– LINC MD </a:t>
            </a:r>
          </a:p>
          <a:p>
            <a:r>
              <a:rPr lang="en-US" sz="1900" b="1" dirty="0"/>
              <a:t>Jennifer Rodgers, DNP, APRN </a:t>
            </a:r>
            <a:r>
              <a:rPr lang="en-US" sz="1900" dirty="0"/>
              <a:t>– UCHealth</a:t>
            </a:r>
            <a:endParaRPr lang="en-US" sz="1900" b="1" dirty="0"/>
          </a:p>
          <a:p>
            <a:r>
              <a:rPr lang="en-US" sz="1900" b="1" dirty="0"/>
              <a:t>Phillip Stahel, M.D. </a:t>
            </a:r>
            <a:r>
              <a:rPr lang="en-US" sz="1900" dirty="0"/>
              <a:t>– HCA, North Carolina Division (NC)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D4ECC3-47D8-4A6D-AE14-EAECEC12D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9956" y="1203126"/>
            <a:ext cx="5183188" cy="41310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 non-clinician members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F8FC84-C484-4301-AC1D-71FD8A862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77800" y="1586706"/>
            <a:ext cx="5345547" cy="36845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900" b="1" dirty="0"/>
              <a:t>Alexis Angell, JD </a:t>
            </a:r>
            <a:r>
              <a:rPr lang="en-US" sz="1900" dirty="0"/>
              <a:t>–  Polsinelli (TX)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CPEP Board President-Elect</a:t>
            </a:r>
          </a:p>
          <a:p>
            <a:pPr>
              <a:lnSpc>
                <a:spcPct val="120000"/>
              </a:lnSpc>
            </a:pPr>
            <a:r>
              <a:rPr lang="en-US" sz="1900" b="1" dirty="0"/>
              <a:t>Sean Gelsey, MBA </a:t>
            </a:r>
            <a:r>
              <a:rPr lang="en-US" sz="1900" dirty="0"/>
              <a:t>– COPIC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CPEP Board Treasurer</a:t>
            </a:r>
          </a:p>
          <a:p>
            <a:pPr>
              <a:lnSpc>
                <a:spcPct val="120000"/>
              </a:lnSpc>
            </a:pPr>
            <a:r>
              <a:rPr lang="en-US" sz="1900" b="1" dirty="0"/>
              <a:t>Susan Diaz, CPCS, CPMSM </a:t>
            </a:r>
            <a:r>
              <a:rPr lang="en-US" sz="1900" dirty="0"/>
              <a:t>– formerly NY Presbyterian Hospital System (NY)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75491" y="6149577"/>
            <a:ext cx="8765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solidFill>
                  <a:prstClr val="black"/>
                </a:solidFill>
                <a:latin typeface="Calibri" panose="020F0502020204030204"/>
              </a:rPr>
              <a:t>Major health systems represented; 5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u="sng" dirty="0">
                <a:solidFill>
                  <a:prstClr val="black"/>
                </a:solidFill>
                <a:latin typeface="Calibri" panose="020F0502020204030204"/>
              </a:rPr>
              <a:t>All 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volunteers:  Board members </a:t>
            </a:r>
            <a:r>
              <a:rPr kumimoji="0" lang="en-US" sz="2000" b="1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compensation for their board service</a:t>
            </a:r>
          </a:p>
        </p:txBody>
      </p:sp>
    </p:spTree>
    <p:extLst>
      <p:ext uri="{BB962C8B-B14F-4D97-AF65-F5344CB8AC3E}">
        <p14:creationId xmlns:p14="http://schemas.microsoft.com/office/powerpoint/2010/main" val="284868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Card 1 Reveal">
            <a:extLst>
              <a:ext uri="{FF2B5EF4-FFF2-40B4-BE49-F238E27FC236}">
                <a16:creationId xmlns:a16="http://schemas.microsoft.com/office/drawing/2014/main" id="{CAD00660-B288-4832-1345-F61C0BEC8636}"/>
              </a:ext>
            </a:extLst>
          </p:cNvPr>
          <p:cNvGrpSpPr/>
          <p:nvPr/>
        </p:nvGrpSpPr>
        <p:grpSpPr>
          <a:xfrm>
            <a:off x="162079" y="1101999"/>
            <a:ext cx="3866239" cy="2440403"/>
            <a:chOff x="111943" y="819796"/>
            <a:chExt cx="2899679" cy="183030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FB7E534-5533-439A-0A97-9624BEEFD617}"/>
                </a:ext>
              </a:extLst>
            </p:cNvPr>
            <p:cNvSpPr/>
            <p:nvPr/>
          </p:nvSpPr>
          <p:spPr>
            <a:xfrm>
              <a:off x="191106" y="819796"/>
              <a:ext cx="2820516" cy="1830302"/>
            </a:xfrm>
            <a:prstGeom prst="roundRect">
              <a:avLst>
                <a:gd name="adj" fmla="val 5592"/>
              </a:avLst>
            </a:prstGeom>
            <a:solidFill>
              <a:srgbClr val="FFFFFF"/>
            </a:solidFill>
            <a:ln>
              <a:solidFill>
                <a:schemeClr val="accent5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1589139-5EA8-658F-BE5D-ACCE40CEE1F7}"/>
                </a:ext>
              </a:extLst>
            </p:cNvPr>
            <p:cNvSpPr txBox="1"/>
            <p:nvPr/>
          </p:nvSpPr>
          <p:spPr>
            <a:xfrm>
              <a:off x="1484720" y="1221698"/>
              <a:ext cx="145636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D2400"/>
                  </a:solidFill>
                  <a:latin typeface="Arial" panose="020B0604020202020204"/>
                </a:rPr>
                <a:t>67 yo Hospitalist: Colleagues are noticing lapses in care and poor patient outcomes</a:t>
              </a:r>
            </a:p>
          </p:txBody>
        </p:sp>
        <p:pic>
          <p:nvPicPr>
            <p:cNvPr id="54" name="Picture 53" descr="A person in a white coat with a stethoscope around his neck&#10;&#10;Description automatically generated">
              <a:extLst>
                <a:ext uri="{FF2B5EF4-FFF2-40B4-BE49-F238E27FC236}">
                  <a16:creationId xmlns:a16="http://schemas.microsoft.com/office/drawing/2014/main" id="{DB8EBBBF-9B6B-B6B9-8AEC-612D50A31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43" y="847492"/>
              <a:ext cx="1388512" cy="1769327"/>
            </a:xfrm>
            <a:prstGeom prst="rect">
              <a:avLst/>
            </a:prstGeom>
          </p:spPr>
        </p:pic>
      </p:grpSp>
      <p:grpSp>
        <p:nvGrpSpPr>
          <p:cNvPr id="56" name="Card 2 Reveal">
            <a:extLst>
              <a:ext uri="{FF2B5EF4-FFF2-40B4-BE49-F238E27FC236}">
                <a16:creationId xmlns:a16="http://schemas.microsoft.com/office/drawing/2014/main" id="{669D82C9-B3EE-C373-62BF-A9D68DA21901}"/>
              </a:ext>
            </a:extLst>
          </p:cNvPr>
          <p:cNvGrpSpPr/>
          <p:nvPr/>
        </p:nvGrpSpPr>
        <p:grpSpPr>
          <a:xfrm>
            <a:off x="4144295" y="1102272"/>
            <a:ext cx="3866239" cy="2440402"/>
            <a:chOff x="111943" y="819796"/>
            <a:chExt cx="2899679" cy="1830302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92885849-9782-193E-DD5D-2337FDEB2A09}"/>
                </a:ext>
              </a:extLst>
            </p:cNvPr>
            <p:cNvSpPr/>
            <p:nvPr/>
          </p:nvSpPr>
          <p:spPr>
            <a:xfrm>
              <a:off x="191106" y="819796"/>
              <a:ext cx="2820516" cy="1830302"/>
            </a:xfrm>
            <a:prstGeom prst="roundRect">
              <a:avLst>
                <a:gd name="adj" fmla="val 5592"/>
              </a:avLst>
            </a:prstGeom>
            <a:solidFill>
              <a:srgbClr val="FFFFFF"/>
            </a:solidFill>
            <a:ln>
              <a:solidFill>
                <a:schemeClr val="accent5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EA3F9D8-9E90-9DD2-A275-90C95B457A57}"/>
                </a:ext>
              </a:extLst>
            </p:cNvPr>
            <p:cNvSpPr txBox="1"/>
            <p:nvPr/>
          </p:nvSpPr>
          <p:spPr>
            <a:xfrm>
              <a:off x="1569680" y="1152273"/>
              <a:ext cx="1332328" cy="99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D2400"/>
                  </a:solidFill>
                  <a:latin typeface="Arial" panose="020B0604020202020204"/>
                </a:rPr>
                <a:t>Orthopedist: Outside peer review flags 4 out of 6 cases as substandard care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507D5A4-8B73-3C6E-6240-D0C83615B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43" y="847492"/>
              <a:ext cx="1388511" cy="1769327"/>
            </a:xfrm>
            <a:prstGeom prst="rect">
              <a:avLst/>
            </a:prstGeom>
          </p:spPr>
        </p:pic>
      </p:grpSp>
      <p:grpSp>
        <p:nvGrpSpPr>
          <p:cNvPr id="60" name="Card 3 Reveal">
            <a:extLst>
              <a:ext uri="{FF2B5EF4-FFF2-40B4-BE49-F238E27FC236}">
                <a16:creationId xmlns:a16="http://schemas.microsoft.com/office/drawing/2014/main" id="{7BFFC6F5-C38A-1B4E-D85C-5A3DA52699A5}"/>
              </a:ext>
            </a:extLst>
          </p:cNvPr>
          <p:cNvGrpSpPr/>
          <p:nvPr/>
        </p:nvGrpSpPr>
        <p:grpSpPr>
          <a:xfrm>
            <a:off x="8102834" y="1102273"/>
            <a:ext cx="3965457" cy="2440402"/>
            <a:chOff x="111943" y="819796"/>
            <a:chExt cx="2974093" cy="1830302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547F1FCE-C9FD-6EB3-E368-59F03C97D3F5}"/>
                </a:ext>
              </a:extLst>
            </p:cNvPr>
            <p:cNvSpPr/>
            <p:nvPr/>
          </p:nvSpPr>
          <p:spPr>
            <a:xfrm>
              <a:off x="191106" y="819796"/>
              <a:ext cx="2820516" cy="1830302"/>
            </a:xfrm>
            <a:prstGeom prst="roundRect">
              <a:avLst>
                <a:gd name="adj" fmla="val 5592"/>
              </a:avLst>
            </a:prstGeom>
            <a:solidFill>
              <a:srgbClr val="FFFFFF"/>
            </a:solidFill>
            <a:ln>
              <a:solidFill>
                <a:schemeClr val="accent5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BBC5697-30A8-4B35-BBFB-EE9615103366}"/>
                </a:ext>
              </a:extLst>
            </p:cNvPr>
            <p:cNvSpPr txBox="1"/>
            <p:nvPr/>
          </p:nvSpPr>
          <p:spPr>
            <a:xfrm>
              <a:off x="1547994" y="893902"/>
              <a:ext cx="1538042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D2400"/>
                  </a:solidFill>
                  <a:latin typeface="Arial" panose="020B0604020202020204"/>
                </a:rPr>
                <a:t>Family physician who has practiced outpatient care for 7 years; practice now owned by health system and is required to provide inpatient care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637DE21D-6715-941A-4D30-B29647DB8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43" y="847492"/>
              <a:ext cx="1388511" cy="1769327"/>
            </a:xfrm>
            <a:prstGeom prst="rect">
              <a:avLst/>
            </a:prstGeom>
          </p:spPr>
        </p:pic>
      </p:grpSp>
      <p:grpSp>
        <p:nvGrpSpPr>
          <p:cNvPr id="64" name="Card 4 Reveal">
            <a:extLst>
              <a:ext uri="{FF2B5EF4-FFF2-40B4-BE49-F238E27FC236}">
                <a16:creationId xmlns:a16="http://schemas.microsoft.com/office/drawing/2014/main" id="{D82B4DD7-3A30-5D9F-94D3-0EB377D87F3D}"/>
              </a:ext>
            </a:extLst>
          </p:cNvPr>
          <p:cNvGrpSpPr/>
          <p:nvPr/>
        </p:nvGrpSpPr>
        <p:grpSpPr>
          <a:xfrm>
            <a:off x="134010" y="3850164"/>
            <a:ext cx="3866239" cy="2440403"/>
            <a:chOff x="111943" y="819796"/>
            <a:chExt cx="2899679" cy="183030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7DF1CD6-9C65-54CA-9362-4E094FB6882C}"/>
                </a:ext>
              </a:extLst>
            </p:cNvPr>
            <p:cNvSpPr/>
            <p:nvPr/>
          </p:nvSpPr>
          <p:spPr>
            <a:xfrm>
              <a:off x="191106" y="819796"/>
              <a:ext cx="2820516" cy="1830302"/>
            </a:xfrm>
            <a:prstGeom prst="roundRect">
              <a:avLst>
                <a:gd name="adj" fmla="val 5592"/>
              </a:avLst>
            </a:prstGeom>
            <a:solidFill>
              <a:srgbClr val="FFFFFF"/>
            </a:solidFill>
            <a:ln>
              <a:solidFill>
                <a:schemeClr val="accent5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27BDD1-75F6-9DF4-F45D-3699EF99160F}"/>
                </a:ext>
              </a:extLst>
            </p:cNvPr>
            <p:cNvSpPr txBox="1"/>
            <p:nvPr/>
          </p:nvSpPr>
          <p:spPr>
            <a:xfrm>
              <a:off x="1375341" y="1306961"/>
              <a:ext cx="1527284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D2400"/>
                  </a:solidFill>
                  <a:latin typeface="Arial" panose="020B0604020202020204"/>
                </a:rPr>
                <a:t>OB/GYN yelling and belittling staff; staff are reluctant to call with patient care concerns</a:t>
              </a: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5F26227-E92E-45B1-220A-09A8A7DCC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43" y="847492"/>
              <a:ext cx="1388511" cy="1769327"/>
            </a:xfrm>
            <a:prstGeom prst="rect">
              <a:avLst/>
            </a:prstGeom>
          </p:spPr>
        </p:pic>
      </p:grpSp>
      <p:grpSp>
        <p:nvGrpSpPr>
          <p:cNvPr id="68" name="Card 5 Reveal">
            <a:extLst>
              <a:ext uri="{FF2B5EF4-FFF2-40B4-BE49-F238E27FC236}">
                <a16:creationId xmlns:a16="http://schemas.microsoft.com/office/drawing/2014/main" id="{2013C4C7-2479-C12B-1DBF-BB214EB0DDBA}"/>
              </a:ext>
            </a:extLst>
          </p:cNvPr>
          <p:cNvGrpSpPr/>
          <p:nvPr/>
        </p:nvGrpSpPr>
        <p:grpSpPr>
          <a:xfrm>
            <a:off x="4136695" y="3794368"/>
            <a:ext cx="3866239" cy="2440402"/>
            <a:chOff x="111943" y="819796"/>
            <a:chExt cx="2899679" cy="1830302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15D53C0-9F31-9053-F6E2-E75D2FD20A0E}"/>
                </a:ext>
              </a:extLst>
            </p:cNvPr>
            <p:cNvSpPr/>
            <p:nvPr/>
          </p:nvSpPr>
          <p:spPr>
            <a:xfrm>
              <a:off x="191106" y="819796"/>
              <a:ext cx="2820516" cy="1830302"/>
            </a:xfrm>
            <a:prstGeom prst="roundRect">
              <a:avLst>
                <a:gd name="adj" fmla="val 5592"/>
              </a:avLst>
            </a:prstGeom>
            <a:solidFill>
              <a:srgbClr val="FFFFFF"/>
            </a:solidFill>
            <a:ln>
              <a:solidFill>
                <a:schemeClr val="accent5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00EEEDA-60C1-84D2-1966-027E2AF275A8}"/>
                </a:ext>
              </a:extLst>
            </p:cNvPr>
            <p:cNvSpPr txBox="1"/>
            <p:nvPr/>
          </p:nvSpPr>
          <p:spPr>
            <a:xfrm>
              <a:off x="1513808" y="1326287"/>
              <a:ext cx="1332328" cy="992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D2400"/>
                  </a:solidFill>
                  <a:latin typeface="Arial" panose="020B0604020202020204"/>
                </a:rPr>
                <a:t>Internist sends texts of flirtatious and sexual content to a resident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C07C178-16D2-8DC9-DF51-D9E449776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43" y="847492"/>
              <a:ext cx="1388511" cy="1769327"/>
            </a:xfrm>
            <a:prstGeom prst="rect">
              <a:avLst/>
            </a:prstGeom>
          </p:spPr>
        </p:pic>
      </p:grpSp>
      <p:grpSp>
        <p:nvGrpSpPr>
          <p:cNvPr id="72" name="Card 6 Reveal">
            <a:extLst>
              <a:ext uri="{FF2B5EF4-FFF2-40B4-BE49-F238E27FC236}">
                <a16:creationId xmlns:a16="http://schemas.microsoft.com/office/drawing/2014/main" id="{146B42FF-7575-9574-56F5-F3FD85E6245B}"/>
              </a:ext>
            </a:extLst>
          </p:cNvPr>
          <p:cNvGrpSpPr/>
          <p:nvPr/>
        </p:nvGrpSpPr>
        <p:grpSpPr>
          <a:xfrm>
            <a:off x="8102834" y="3794092"/>
            <a:ext cx="3866239" cy="2440403"/>
            <a:chOff x="111943" y="819796"/>
            <a:chExt cx="2899679" cy="183030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1A4CD5D9-C359-9F99-2DA2-314B7F039B46}"/>
                </a:ext>
              </a:extLst>
            </p:cNvPr>
            <p:cNvSpPr/>
            <p:nvPr/>
          </p:nvSpPr>
          <p:spPr>
            <a:xfrm>
              <a:off x="191106" y="819796"/>
              <a:ext cx="2820516" cy="1830302"/>
            </a:xfrm>
            <a:prstGeom prst="roundRect">
              <a:avLst>
                <a:gd name="adj" fmla="val 5592"/>
              </a:avLst>
            </a:prstGeom>
            <a:solidFill>
              <a:srgbClr val="FFFFFF"/>
            </a:solidFill>
            <a:ln>
              <a:solidFill>
                <a:schemeClr val="accent5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C971FB9-C336-D98E-CF2B-D52BEF362A07}"/>
                </a:ext>
              </a:extLst>
            </p:cNvPr>
            <p:cNvSpPr txBox="1"/>
            <p:nvPr/>
          </p:nvSpPr>
          <p:spPr>
            <a:xfrm>
              <a:off x="1462991" y="1183387"/>
              <a:ext cx="1332328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1D2400"/>
                  </a:solidFill>
                  <a:latin typeface="Arial" panose="020B0604020202020204"/>
                </a:rPr>
                <a:t>Patients complain that she does not explain care plan and is not empathetic.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9ECB6B8-0CF3-65E0-5A7A-801F40B32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943" y="847492"/>
              <a:ext cx="1388511" cy="1769327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E8CAAC-F0A4-BF44-04A2-962413D5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Practicing but not Perfect</a:t>
            </a:r>
          </a:p>
        </p:txBody>
      </p:sp>
      <p:grpSp>
        <p:nvGrpSpPr>
          <p:cNvPr id="47" name="Card 1">
            <a:extLst>
              <a:ext uri="{FF2B5EF4-FFF2-40B4-BE49-F238E27FC236}">
                <a16:creationId xmlns:a16="http://schemas.microsoft.com/office/drawing/2014/main" id="{B180C13D-02EB-096A-B410-320E4835FEAA}"/>
              </a:ext>
            </a:extLst>
          </p:cNvPr>
          <p:cNvGrpSpPr/>
          <p:nvPr/>
        </p:nvGrpSpPr>
        <p:grpSpPr>
          <a:xfrm>
            <a:off x="267630" y="1101710"/>
            <a:ext cx="3760688" cy="2440402"/>
            <a:chOff x="200722" y="826499"/>
            <a:chExt cx="2820516" cy="1830302"/>
          </a:xfrm>
        </p:grpSpPr>
        <p:grpSp>
          <p:nvGrpSpPr>
            <p:cNvPr id="39" name="Card 1">
              <a:extLst>
                <a:ext uri="{FF2B5EF4-FFF2-40B4-BE49-F238E27FC236}">
                  <a16:creationId xmlns:a16="http://schemas.microsoft.com/office/drawing/2014/main" id="{3396D1DF-CC4C-FD0D-5384-F9F57A400917}"/>
                </a:ext>
              </a:extLst>
            </p:cNvPr>
            <p:cNvGrpSpPr/>
            <p:nvPr/>
          </p:nvGrpSpPr>
          <p:grpSpPr>
            <a:xfrm>
              <a:off x="200722" y="826499"/>
              <a:ext cx="2820516" cy="1830302"/>
              <a:chOff x="200722" y="826499"/>
              <a:chExt cx="2820516" cy="1830302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4A55B93-302A-84F0-6C98-97AED7FAFF18}"/>
                  </a:ext>
                </a:extLst>
              </p:cNvPr>
              <p:cNvSpPr/>
              <p:nvPr/>
            </p:nvSpPr>
            <p:spPr>
              <a:xfrm>
                <a:off x="200722" y="826499"/>
                <a:ext cx="2820516" cy="1830302"/>
              </a:xfrm>
              <a:prstGeom prst="roundRect">
                <a:avLst>
                  <a:gd name="adj" fmla="val 5592"/>
                </a:avLst>
              </a:prstGeom>
              <a:blipFill dpi="0"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BE53115-7AFE-712D-B66C-9DC8EC30B3CB}"/>
                  </a:ext>
                </a:extLst>
              </p:cNvPr>
              <p:cNvSpPr txBox="1"/>
              <p:nvPr/>
            </p:nvSpPr>
            <p:spPr>
              <a:xfrm>
                <a:off x="367554" y="1395200"/>
                <a:ext cx="2375941" cy="68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dirty="0">
                    <a:solidFill>
                      <a:srgbClr val="FFFFFF"/>
                    </a:solidFill>
                  </a:rPr>
                  <a:t>Declining Performance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B0453DC-6113-6E0B-056F-A47AD754B4A0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4" y="1089137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D76E170-8DCB-BDB1-BA36-A3AD849E2C74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4" y="2351021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Card 2">
            <a:extLst>
              <a:ext uri="{FF2B5EF4-FFF2-40B4-BE49-F238E27FC236}">
                <a16:creationId xmlns:a16="http://schemas.microsoft.com/office/drawing/2014/main" id="{B92D0B2F-FDD2-694D-5210-184AB1C9B521}"/>
              </a:ext>
            </a:extLst>
          </p:cNvPr>
          <p:cNvGrpSpPr/>
          <p:nvPr/>
        </p:nvGrpSpPr>
        <p:grpSpPr>
          <a:xfrm>
            <a:off x="4249846" y="1092504"/>
            <a:ext cx="3760688" cy="2440403"/>
            <a:chOff x="3187384" y="826499"/>
            <a:chExt cx="2820516" cy="1830302"/>
          </a:xfrm>
        </p:grpSpPr>
        <p:grpSp>
          <p:nvGrpSpPr>
            <p:cNvPr id="40" name="Card 2">
              <a:extLst>
                <a:ext uri="{FF2B5EF4-FFF2-40B4-BE49-F238E27FC236}">
                  <a16:creationId xmlns:a16="http://schemas.microsoft.com/office/drawing/2014/main" id="{024C71F4-D286-7E38-42C5-FA1EB6AA83BE}"/>
                </a:ext>
              </a:extLst>
            </p:cNvPr>
            <p:cNvGrpSpPr/>
            <p:nvPr/>
          </p:nvGrpSpPr>
          <p:grpSpPr>
            <a:xfrm>
              <a:off x="3187384" y="826499"/>
              <a:ext cx="2820516" cy="1830302"/>
              <a:chOff x="3187384" y="826499"/>
              <a:chExt cx="2820516" cy="1830302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89A0A10-AAC1-BE4C-B59C-FAC08572B568}"/>
                  </a:ext>
                </a:extLst>
              </p:cNvPr>
              <p:cNvSpPr/>
              <p:nvPr/>
            </p:nvSpPr>
            <p:spPr>
              <a:xfrm>
                <a:off x="3187384" y="826499"/>
                <a:ext cx="2820516" cy="1830302"/>
              </a:xfrm>
              <a:prstGeom prst="roundRect">
                <a:avLst>
                  <a:gd name="adj" fmla="val 5592"/>
                </a:avLst>
              </a:prstGeom>
              <a:blipFill dpi="0"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48179D-85F3-0F15-8150-21BF5A81FDAB}"/>
                  </a:ext>
                </a:extLst>
              </p:cNvPr>
              <p:cNvSpPr txBox="1"/>
              <p:nvPr/>
            </p:nvSpPr>
            <p:spPr>
              <a:xfrm>
                <a:off x="3427586" y="1396913"/>
                <a:ext cx="2375941" cy="68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dirty="0">
                    <a:solidFill>
                      <a:srgbClr val="FFFFFF"/>
                    </a:solidFill>
                  </a:rPr>
                  <a:t>Quality of Care Concerns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A6E5D32-2B25-6175-7513-9F42E8CB7000}"/>
                </a:ext>
              </a:extLst>
            </p:cNvPr>
            <p:cNvCxnSpPr>
              <a:cxnSpLocks/>
            </p:cNvCxnSpPr>
            <p:nvPr/>
          </p:nvCxnSpPr>
          <p:spPr>
            <a:xfrm>
              <a:off x="3658156" y="1070586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621F99B-9D8D-174D-21B6-50832394F5F9}"/>
                </a:ext>
              </a:extLst>
            </p:cNvPr>
            <p:cNvCxnSpPr>
              <a:cxnSpLocks/>
            </p:cNvCxnSpPr>
            <p:nvPr/>
          </p:nvCxnSpPr>
          <p:spPr>
            <a:xfrm>
              <a:off x="3658156" y="2332470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Card 3">
            <a:extLst>
              <a:ext uri="{FF2B5EF4-FFF2-40B4-BE49-F238E27FC236}">
                <a16:creationId xmlns:a16="http://schemas.microsoft.com/office/drawing/2014/main" id="{5F175FC0-8518-602E-A21F-AAC2C7A3C323}"/>
              </a:ext>
            </a:extLst>
          </p:cNvPr>
          <p:cNvGrpSpPr/>
          <p:nvPr/>
        </p:nvGrpSpPr>
        <p:grpSpPr>
          <a:xfrm>
            <a:off x="8202067" y="1108187"/>
            <a:ext cx="3760688" cy="2440403"/>
            <a:chOff x="6158592" y="826498"/>
            <a:chExt cx="2820516" cy="183030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CFDDA25-CED8-EB55-CC7A-752E5E54C0FA}"/>
                </a:ext>
              </a:extLst>
            </p:cNvPr>
            <p:cNvSpPr/>
            <p:nvPr/>
          </p:nvSpPr>
          <p:spPr>
            <a:xfrm>
              <a:off x="6158592" y="826498"/>
              <a:ext cx="2820516" cy="1830302"/>
            </a:xfrm>
            <a:prstGeom prst="roundRect">
              <a:avLst>
                <a:gd name="adj" fmla="val 5592"/>
              </a:avLst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5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5548FD0-A600-FEB0-7B89-7645FF4BAF75}"/>
                </a:ext>
              </a:extLst>
            </p:cNvPr>
            <p:cNvSpPr txBox="1"/>
            <p:nvPr/>
          </p:nvSpPr>
          <p:spPr>
            <a:xfrm>
              <a:off x="6242940" y="1290035"/>
              <a:ext cx="2600475" cy="992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67" dirty="0">
                  <a:solidFill>
                    <a:srgbClr val="FFFFFF"/>
                  </a:solidFill>
                </a:rPr>
                <a:t>Cannot provide sufficient proof of recent competence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F150F39-AF2B-A873-409B-AC3689771512}"/>
                </a:ext>
              </a:extLst>
            </p:cNvPr>
            <p:cNvCxnSpPr>
              <a:cxnSpLocks/>
            </p:cNvCxnSpPr>
            <p:nvPr/>
          </p:nvCxnSpPr>
          <p:spPr>
            <a:xfrm>
              <a:off x="6629364" y="1096640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2ECFB-D7E3-E608-9B88-4BEC99536D05}"/>
                </a:ext>
              </a:extLst>
            </p:cNvPr>
            <p:cNvCxnSpPr>
              <a:cxnSpLocks/>
            </p:cNvCxnSpPr>
            <p:nvPr/>
          </p:nvCxnSpPr>
          <p:spPr>
            <a:xfrm>
              <a:off x="6629364" y="2358524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Card 4">
            <a:extLst>
              <a:ext uri="{FF2B5EF4-FFF2-40B4-BE49-F238E27FC236}">
                <a16:creationId xmlns:a16="http://schemas.microsoft.com/office/drawing/2014/main" id="{DA763B9E-5C84-9BB0-26DE-7087953AE887}"/>
              </a:ext>
            </a:extLst>
          </p:cNvPr>
          <p:cNvGrpSpPr/>
          <p:nvPr/>
        </p:nvGrpSpPr>
        <p:grpSpPr>
          <a:xfrm>
            <a:off x="250038" y="3818924"/>
            <a:ext cx="3760688" cy="2528581"/>
            <a:chOff x="161835" y="1251960"/>
            <a:chExt cx="2820516" cy="1896435"/>
          </a:xfrm>
        </p:grpSpPr>
        <p:grpSp>
          <p:nvGrpSpPr>
            <p:cNvPr id="23" name="Card 4">
              <a:extLst>
                <a:ext uri="{FF2B5EF4-FFF2-40B4-BE49-F238E27FC236}">
                  <a16:creationId xmlns:a16="http://schemas.microsoft.com/office/drawing/2014/main" id="{D5F5E2F8-4756-FD52-A55F-E1900E641BEC}"/>
                </a:ext>
              </a:extLst>
            </p:cNvPr>
            <p:cNvGrpSpPr/>
            <p:nvPr/>
          </p:nvGrpSpPr>
          <p:grpSpPr>
            <a:xfrm>
              <a:off x="161835" y="1251960"/>
              <a:ext cx="2820516" cy="1830302"/>
              <a:chOff x="161835" y="1251960"/>
              <a:chExt cx="2820516" cy="183030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86F299B-5693-2382-11FB-DE41F49D31C1}"/>
                  </a:ext>
                </a:extLst>
              </p:cNvPr>
              <p:cNvSpPr/>
              <p:nvPr/>
            </p:nvSpPr>
            <p:spPr>
              <a:xfrm>
                <a:off x="161835" y="1251960"/>
                <a:ext cx="2820516" cy="1830302"/>
              </a:xfrm>
              <a:prstGeom prst="roundRect">
                <a:avLst>
                  <a:gd name="adj" fmla="val 5592"/>
                </a:avLst>
              </a:prstGeom>
              <a:blipFill dpi="0"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CC326DB-22F4-D217-9FEF-4A33A1EF3498}"/>
                  </a:ext>
                </a:extLst>
              </p:cNvPr>
              <p:cNvSpPr txBox="1"/>
              <p:nvPr/>
            </p:nvSpPr>
            <p:spPr>
              <a:xfrm>
                <a:off x="632606" y="1827112"/>
                <a:ext cx="1878974" cy="68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dirty="0">
                    <a:solidFill>
                      <a:srgbClr val="FFFFFF"/>
                    </a:solidFill>
                  </a:rPr>
                  <a:t>Disruptive behavior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4BAC610-2391-769E-D008-659439DEBB4A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4" y="3148395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AC61024-5250-C8AC-5D25-253E0D9CB5B1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4" y="2848896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Card 5">
            <a:extLst>
              <a:ext uri="{FF2B5EF4-FFF2-40B4-BE49-F238E27FC236}">
                <a16:creationId xmlns:a16="http://schemas.microsoft.com/office/drawing/2014/main" id="{17AEB1D3-38D3-C05B-91E7-DDA4B32C2A9C}"/>
              </a:ext>
            </a:extLst>
          </p:cNvPr>
          <p:cNvGrpSpPr/>
          <p:nvPr/>
        </p:nvGrpSpPr>
        <p:grpSpPr>
          <a:xfrm>
            <a:off x="4249846" y="3768121"/>
            <a:ext cx="3760688" cy="2440402"/>
            <a:chOff x="3187384" y="2845776"/>
            <a:chExt cx="2820516" cy="1830302"/>
          </a:xfrm>
        </p:grpSpPr>
        <p:grpSp>
          <p:nvGrpSpPr>
            <p:cNvPr id="24" name="Card 5">
              <a:extLst>
                <a:ext uri="{FF2B5EF4-FFF2-40B4-BE49-F238E27FC236}">
                  <a16:creationId xmlns:a16="http://schemas.microsoft.com/office/drawing/2014/main" id="{9D541A66-23A9-592E-35D9-100F15B860D2}"/>
                </a:ext>
              </a:extLst>
            </p:cNvPr>
            <p:cNvGrpSpPr/>
            <p:nvPr/>
          </p:nvGrpSpPr>
          <p:grpSpPr>
            <a:xfrm>
              <a:off x="3187384" y="2845776"/>
              <a:ext cx="2820516" cy="1830302"/>
              <a:chOff x="3187384" y="2845776"/>
              <a:chExt cx="2820516" cy="1830302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1376DEC-A9FF-2DC4-DFBB-F57728339D59}"/>
                  </a:ext>
                </a:extLst>
              </p:cNvPr>
              <p:cNvSpPr/>
              <p:nvPr/>
            </p:nvSpPr>
            <p:spPr>
              <a:xfrm>
                <a:off x="3187384" y="2845776"/>
                <a:ext cx="2820516" cy="1830302"/>
              </a:xfrm>
              <a:prstGeom prst="roundRect">
                <a:avLst>
                  <a:gd name="adj" fmla="val 5592"/>
                </a:avLst>
              </a:prstGeom>
              <a:blipFill dpi="0"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3B799A-9668-F0D1-A1DF-54C07855F8CE}"/>
                  </a:ext>
                </a:extLst>
              </p:cNvPr>
              <p:cNvSpPr txBox="1"/>
              <p:nvPr/>
            </p:nvSpPr>
            <p:spPr>
              <a:xfrm>
                <a:off x="3435657" y="3432113"/>
                <a:ext cx="2375941" cy="68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dirty="0">
                    <a:solidFill>
                      <a:srgbClr val="FFFFFF"/>
                    </a:solidFill>
                  </a:rPr>
                  <a:t>Unprofessional Conduct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6EE202E-7A8F-CDC4-7F3C-00EDE2322113}"/>
                </a:ext>
              </a:extLst>
            </p:cNvPr>
            <p:cNvCxnSpPr>
              <a:cxnSpLocks/>
            </p:cNvCxnSpPr>
            <p:nvPr/>
          </p:nvCxnSpPr>
          <p:spPr>
            <a:xfrm>
              <a:off x="3658156" y="3148395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E9E7224-93DD-7D03-C1EC-B145968F390D}"/>
                </a:ext>
              </a:extLst>
            </p:cNvPr>
            <p:cNvCxnSpPr>
              <a:cxnSpLocks/>
            </p:cNvCxnSpPr>
            <p:nvPr/>
          </p:nvCxnSpPr>
          <p:spPr>
            <a:xfrm>
              <a:off x="3658156" y="4410279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Card 6">
            <a:extLst>
              <a:ext uri="{FF2B5EF4-FFF2-40B4-BE49-F238E27FC236}">
                <a16:creationId xmlns:a16="http://schemas.microsoft.com/office/drawing/2014/main" id="{29EC39AB-E5F7-3CCF-AFA7-83F306F44AAC}"/>
              </a:ext>
            </a:extLst>
          </p:cNvPr>
          <p:cNvGrpSpPr/>
          <p:nvPr/>
        </p:nvGrpSpPr>
        <p:grpSpPr>
          <a:xfrm>
            <a:off x="8200785" y="3720397"/>
            <a:ext cx="3760688" cy="2440403"/>
            <a:chOff x="6218203" y="3079866"/>
            <a:chExt cx="2820516" cy="1830302"/>
          </a:xfrm>
        </p:grpSpPr>
        <p:grpSp>
          <p:nvGrpSpPr>
            <p:cNvPr id="25" name="Card 6">
              <a:extLst>
                <a:ext uri="{FF2B5EF4-FFF2-40B4-BE49-F238E27FC236}">
                  <a16:creationId xmlns:a16="http://schemas.microsoft.com/office/drawing/2014/main" id="{7D765798-AF19-80CC-34BC-08DA505F7BC1}"/>
                </a:ext>
              </a:extLst>
            </p:cNvPr>
            <p:cNvGrpSpPr/>
            <p:nvPr/>
          </p:nvGrpSpPr>
          <p:grpSpPr>
            <a:xfrm>
              <a:off x="6218203" y="3079866"/>
              <a:ext cx="2820516" cy="1830302"/>
              <a:chOff x="6218203" y="3079866"/>
              <a:chExt cx="2820516" cy="183030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990A8C2-2AD2-4C6A-B390-244D42BECDB2}"/>
                  </a:ext>
                </a:extLst>
              </p:cNvPr>
              <p:cNvSpPr/>
              <p:nvPr/>
            </p:nvSpPr>
            <p:spPr>
              <a:xfrm>
                <a:off x="6218203" y="3079866"/>
                <a:ext cx="2820516" cy="1830302"/>
              </a:xfrm>
              <a:prstGeom prst="roundRect">
                <a:avLst>
                  <a:gd name="adj" fmla="val 5592"/>
                </a:avLst>
              </a:prstGeom>
              <a:blipFill dpi="0" rotWithShape="1"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accent5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1ECFCC-DEAB-C143-3B42-3189E932DABB}"/>
                  </a:ext>
                </a:extLst>
              </p:cNvPr>
              <p:cNvSpPr txBox="1"/>
              <p:nvPr/>
            </p:nvSpPr>
            <p:spPr>
              <a:xfrm>
                <a:off x="6682541" y="3459942"/>
                <a:ext cx="1878974" cy="68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667" dirty="0">
                    <a:solidFill>
                      <a:srgbClr val="FFFFFF"/>
                    </a:solidFill>
                  </a:rPr>
                  <a:t>Poor patient communication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E9C2142-4D29-4CAF-7524-C3A0E8079E2A}"/>
                </a:ext>
              </a:extLst>
            </p:cNvPr>
            <p:cNvCxnSpPr>
              <a:cxnSpLocks/>
            </p:cNvCxnSpPr>
            <p:nvPr/>
          </p:nvCxnSpPr>
          <p:spPr>
            <a:xfrm>
              <a:off x="6629364" y="3114975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C873CFF-13B0-021E-4E3D-2E20C8CF80D5}"/>
                </a:ext>
              </a:extLst>
            </p:cNvPr>
            <p:cNvCxnSpPr>
              <a:cxnSpLocks/>
            </p:cNvCxnSpPr>
            <p:nvPr/>
          </p:nvCxnSpPr>
          <p:spPr>
            <a:xfrm>
              <a:off x="6629364" y="4376859"/>
              <a:ext cx="1878973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4FF579-2E24-57A9-DB39-472A213077A6}"/>
              </a:ext>
            </a:extLst>
          </p:cNvPr>
          <p:cNvCxnSpPr>
            <a:cxnSpLocks/>
          </p:cNvCxnSpPr>
          <p:nvPr/>
        </p:nvCxnSpPr>
        <p:spPr>
          <a:xfrm>
            <a:off x="929583" y="4241960"/>
            <a:ext cx="250529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759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E3930-1D36-46A5-92AA-09D5EC73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1" y="0"/>
            <a:ext cx="8983676" cy="694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5034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5CA53-11FA-42FE-9E09-888171B01023}"/>
              </a:ext>
            </a:extLst>
          </p:cNvPr>
          <p:cNvSpPr txBox="1"/>
          <p:nvPr/>
        </p:nvSpPr>
        <p:spPr>
          <a:xfrm>
            <a:off x="6739128" y="638089"/>
            <a:ext cx="4818888" cy="1476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Who pays?</a:t>
            </a:r>
          </a:p>
        </p:txBody>
      </p:sp>
      <p:pic>
        <p:nvPicPr>
          <p:cNvPr id="10" name="Picture 9" descr="A stethoscope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64DA72B2-D2BC-458E-9297-076038EC6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3103"/>
          <a:stretch/>
        </p:blipFill>
        <p:spPr>
          <a:xfrm>
            <a:off x="431669" y="1667257"/>
            <a:ext cx="5944252" cy="3343654"/>
          </a:xfrm>
          <a:prstGeom prst="rect">
            <a:avLst/>
          </a:prstGeom>
        </p:spPr>
      </p:pic>
      <p:sp>
        <p:nvSpPr>
          <p:cNvPr id="35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7B14AE70-6694-44FD-8372-A7731DEF12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829393"/>
              </p:ext>
            </p:extLst>
          </p:nvPr>
        </p:nvGraphicFramePr>
        <p:xfrm>
          <a:off x="6739128" y="2664886"/>
          <a:ext cx="4818888" cy="3550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3179152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16DB666-7616-2393-C777-BD3043CBB82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4" progId="TCLayout.ActiveDocument.1">
                  <p:embed/>
                </p:oleObj>
              </mc:Choice>
              <mc:Fallback>
                <p:oleObj name="think-cell Slide" r:id="rId4" imgW="344" imgH="34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16DB666-7616-2393-C777-BD3043CBB8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4667E03-262F-F2D7-E5E5-621CAD884942}"/>
              </a:ext>
            </a:extLst>
          </p:cNvPr>
          <p:cNvSpPr/>
          <p:nvPr/>
        </p:nvSpPr>
        <p:spPr>
          <a:xfrm>
            <a:off x="2685610" y="3598040"/>
            <a:ext cx="9534492" cy="4789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Hospital allowed both doctors to resign while on administrative leave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966C03-6E0A-6B7A-87C5-9042456AE205}"/>
              </a:ext>
            </a:extLst>
          </p:cNvPr>
          <p:cNvSpPr/>
          <p:nvPr/>
        </p:nvSpPr>
        <p:spPr>
          <a:xfrm>
            <a:off x="2423013" y="4139124"/>
            <a:ext cx="9811140" cy="4789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Did not report to NPDB or State Board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753452-0037-9C92-2D10-8E70B3E24AFC}"/>
              </a:ext>
            </a:extLst>
          </p:cNvPr>
          <p:cNvSpPr/>
          <p:nvPr/>
        </p:nvSpPr>
        <p:spPr>
          <a:xfrm>
            <a:off x="3798277" y="4235"/>
            <a:ext cx="8393723" cy="15662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" name="Picture 2" descr="A cell phone with a person in a mask&#10;&#10;Description automatically generated">
            <a:extLst>
              <a:ext uri="{FF2B5EF4-FFF2-40B4-BE49-F238E27FC236}">
                <a16:creationId xmlns:a16="http://schemas.microsoft.com/office/drawing/2014/main" id="{4628725C-68E7-8566-95E9-37E4FD69D7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2262" y="-635861"/>
            <a:ext cx="7378262" cy="6478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02611-9F85-F061-B0F0-6FC3A67F6A85}"/>
              </a:ext>
            </a:extLst>
          </p:cNvPr>
          <p:cNvSpPr txBox="1"/>
          <p:nvPr/>
        </p:nvSpPr>
        <p:spPr>
          <a:xfrm>
            <a:off x="5392617" y="1637021"/>
            <a:ext cx="6813435" cy="210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9026" indent="-309026">
              <a:buFont typeface="+mj-lt"/>
              <a:buAutoNum type="arabicPeriod"/>
            </a:pPr>
            <a:r>
              <a:rPr lang="en-US" sz="1867" dirty="0">
                <a:solidFill>
                  <a:srgbClr val="1F3667"/>
                </a:solidFill>
              </a:rPr>
              <a:t>Safety of patients was endangered</a:t>
            </a:r>
          </a:p>
          <a:p>
            <a:pPr marL="309026" indent="-309026">
              <a:buFont typeface="+mj-lt"/>
              <a:buAutoNum type="arabicPeriod"/>
            </a:pPr>
            <a:r>
              <a:rPr lang="en-US" sz="1867" dirty="0">
                <a:solidFill>
                  <a:srgbClr val="1F3667"/>
                </a:solidFill>
              </a:rPr>
              <a:t>Surgeries resulted in excessive level of complications and negative outcomes</a:t>
            </a:r>
          </a:p>
          <a:p>
            <a:pPr marL="309026" indent="-309026">
              <a:buFont typeface="+mj-lt"/>
              <a:buAutoNum type="arabicPeriod"/>
            </a:pPr>
            <a:r>
              <a:rPr lang="en-US" sz="1867" dirty="0">
                <a:solidFill>
                  <a:srgbClr val="1F3667"/>
                </a:solidFill>
              </a:rPr>
              <a:t>Performed surgery on patients who were not appropriate for surgery </a:t>
            </a:r>
          </a:p>
          <a:p>
            <a:pPr marL="309026" indent="-309026">
              <a:buFont typeface="+mj-lt"/>
              <a:buAutoNum type="arabicPeriod"/>
            </a:pPr>
            <a:r>
              <a:rPr lang="en-US" sz="1867" dirty="0">
                <a:solidFill>
                  <a:srgbClr val="1F3667"/>
                </a:solidFill>
              </a:rPr>
              <a:t>Failed to properly document their procedures and outcomes</a:t>
            </a:r>
          </a:p>
          <a:p>
            <a:endParaRPr lang="en-US" sz="1867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5DE2A-C817-48B1-180A-F9F43B850457}"/>
              </a:ext>
            </a:extLst>
          </p:cNvPr>
          <p:cNvSpPr txBox="1"/>
          <p:nvPr/>
        </p:nvSpPr>
        <p:spPr>
          <a:xfrm>
            <a:off x="5937853" y="27032"/>
            <a:ext cx="62541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Medical personal reported concerns about 2 neurosurgeons to hospital</a:t>
            </a:r>
            <a:r>
              <a:rPr lang="en-US" sz="2667" dirty="0"/>
              <a:t>:</a:t>
            </a:r>
            <a:r>
              <a:rPr lang="en-US" sz="2667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C46D7-BA3D-4842-D636-CDBDC0775CC2}"/>
              </a:ext>
            </a:extLst>
          </p:cNvPr>
          <p:cNvSpPr txBox="1"/>
          <p:nvPr/>
        </p:nvSpPr>
        <p:spPr>
          <a:xfrm>
            <a:off x="2793481" y="4699557"/>
            <a:ext cx="9412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4361" indent="-224361">
              <a:buClr>
                <a:schemeClr val="accent1"/>
              </a:buClr>
              <a:buFontTx/>
              <a:buChar char="!"/>
            </a:pPr>
            <a:r>
              <a:rPr lang="en-US" sz="1600" b="1" dirty="0">
                <a:solidFill>
                  <a:srgbClr val="444444"/>
                </a:solidFill>
              </a:rPr>
              <a:t>Failed to ensure that Dr. A and Dr. B were performing safe and medically-appropriate surgery procedures, despite repeated warnings, and put patients’ lives and safety at serious risk.</a:t>
            </a:r>
          </a:p>
          <a:p>
            <a:pPr marL="224361" indent="-224361"/>
            <a:r>
              <a:rPr lang="en-US" sz="1600" b="1" dirty="0">
                <a:solidFill>
                  <a:srgbClr val="444444"/>
                </a:solidFill>
              </a:rPr>
              <a:t> </a:t>
            </a:r>
            <a:endParaRPr lang="en-US" sz="1600" b="1" dirty="0">
              <a:solidFill>
                <a:schemeClr val="accent6"/>
              </a:solidFill>
              <a:cs typeface="Arial" panose="020B0604020202020204" pitchFamily="34" charset="0"/>
            </a:endParaRPr>
          </a:p>
          <a:p>
            <a:pPr marL="224361" indent="-224361">
              <a:buClr>
                <a:schemeClr val="accent1"/>
              </a:buClr>
              <a:buFontTx/>
              <a:buChar char="!"/>
            </a:pPr>
            <a:r>
              <a:rPr lang="en-US" sz="1600" b="1" dirty="0">
                <a:solidFill>
                  <a:srgbClr val="444444"/>
                </a:solidFill>
              </a:rPr>
              <a:t>Decision not to report Dr. A or Dr. B to federal or state medical oversight bodies allowed both surgeons to simply resign and then continue to endanger patients at other hospitals.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2349EE-BF4F-0496-3FCA-9E8197DD3713}"/>
              </a:ext>
            </a:extLst>
          </p:cNvPr>
          <p:cNvSpPr txBox="1"/>
          <p:nvPr/>
        </p:nvSpPr>
        <p:spPr>
          <a:xfrm>
            <a:off x="6331251" y="6020577"/>
            <a:ext cx="546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United States Attorney’s Office Eastern District Washington April 12, 2022</a:t>
            </a:r>
          </a:p>
        </p:txBody>
      </p:sp>
    </p:spTree>
    <p:extLst>
      <p:ext uri="{BB962C8B-B14F-4D97-AF65-F5344CB8AC3E}">
        <p14:creationId xmlns:p14="http://schemas.microsoft.com/office/powerpoint/2010/main" val="77768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4D73DF-DE43-DCA6-414C-429D3136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80" y="246117"/>
            <a:ext cx="9375441" cy="13732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364C0B-596B-29A6-9B7B-F19CF53DF225}"/>
              </a:ext>
            </a:extLst>
          </p:cNvPr>
          <p:cNvSpPr txBox="1"/>
          <p:nvPr/>
        </p:nvSpPr>
        <p:spPr>
          <a:xfrm>
            <a:off x="5741687" y="854699"/>
            <a:ext cx="4027875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67" cap="all" dirty="0">
                <a:solidFill>
                  <a:schemeClr val="bg1">
                    <a:lumMod val="20000"/>
                    <a:lumOff val="80000"/>
                  </a:schemeClr>
                </a:solidFill>
                <a:latin typeface="AP"/>
              </a:rPr>
              <a:t>BY DAVE COLLINS</a:t>
            </a:r>
          </a:p>
          <a:p>
            <a:pPr algn="l"/>
            <a:r>
              <a:rPr lang="en-US" sz="1867" dirty="0">
                <a:solidFill>
                  <a:schemeClr val="bg1">
                    <a:lumMod val="20000"/>
                    <a:lumOff val="80000"/>
                  </a:schemeClr>
                </a:solidFill>
                <a:latin typeface="AP"/>
              </a:rPr>
              <a:t>Published 4:07 PM MDT, July 15, 2021</a:t>
            </a:r>
          </a:p>
        </p:txBody>
      </p:sp>
      <p:sp>
        <p:nvSpPr>
          <p:cNvPr id="8" name="AutoShape 2" descr="AP Logo">
            <a:extLst>
              <a:ext uri="{FF2B5EF4-FFF2-40B4-BE49-F238E27FC236}">
                <a16:creationId xmlns:a16="http://schemas.microsoft.com/office/drawing/2014/main" id="{FC218B9C-83F3-FAB7-40EB-4FBF69B5E2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F98A325-057A-C3D1-2E26-72B2723E8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9977311" y="914380"/>
            <a:ext cx="584677" cy="69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1583C-B40C-EFEC-CE0D-9CFC96DF5EA0}"/>
              </a:ext>
            </a:extLst>
          </p:cNvPr>
          <p:cNvSpPr txBox="1"/>
          <p:nvPr/>
        </p:nvSpPr>
        <p:spPr>
          <a:xfrm>
            <a:off x="695947" y="1976475"/>
            <a:ext cx="110434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Six female physicians alleged that a male physician grabbed them and kissed them against their will and repeatedly touched them without consent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Filed a lawsuit alleging that: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physician made inappropriate comments about their bodies 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physician retaliated against them including making false claims about their job performance 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The officials at Yale refused to discipline the physician despite repeated complaints.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Yale hired the physician after he left two other institutions amid similar allegations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Yale reached a confidential settlement with the women</a:t>
            </a:r>
          </a:p>
        </p:txBody>
      </p:sp>
    </p:spTree>
    <p:extLst>
      <p:ext uri="{BB962C8B-B14F-4D97-AF65-F5344CB8AC3E}">
        <p14:creationId xmlns:p14="http://schemas.microsoft.com/office/powerpoint/2010/main" val="4124773163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3B30F6B-F21E-D2C6-1AF9-ED8D83ACC9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4" progId="TCLayout.ActiveDocument.1">
                  <p:embed/>
                </p:oleObj>
              </mc:Choice>
              <mc:Fallback>
                <p:oleObj name="think-cell Slide" r:id="rId3" imgW="344" imgH="34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3B30F6B-F21E-D2C6-1AF9-ED8D83ACC9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C0B5558-1395-0C07-6AAE-610E255C9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Autofit/>
          </a:bodyPr>
          <a:lstStyle/>
          <a:p>
            <a:r>
              <a:rPr lang="en-US" dirty="0"/>
              <a:t>What are the Potential Consequences </a:t>
            </a:r>
            <a:br>
              <a:rPr lang="en-US" dirty="0"/>
            </a:br>
            <a:r>
              <a:rPr lang="en-US" sz="2400" b="0" dirty="0"/>
              <a:t>of Unaddressed Performance Concerns in the Healthcare Setting?</a:t>
            </a:r>
            <a:endParaRPr lang="en-US" b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01774-2FF4-2A96-A21A-BB85408CAAF4}"/>
              </a:ext>
            </a:extLst>
          </p:cNvPr>
          <p:cNvSpPr txBox="1"/>
          <p:nvPr/>
        </p:nvSpPr>
        <p:spPr>
          <a:xfrm>
            <a:off x="354847" y="3986998"/>
            <a:ext cx="167385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 dirty="0"/>
              <a:t>Poor</a:t>
            </a:r>
          </a:p>
          <a:p>
            <a:pPr algn="ctr"/>
            <a:r>
              <a:rPr lang="en-US" sz="3200" b="1" dirty="0"/>
              <a:t>MORALE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D3B706AC-A7D4-F03F-BFE7-E6D516433B01}"/>
              </a:ext>
            </a:extLst>
          </p:cNvPr>
          <p:cNvSpPr/>
          <p:nvPr/>
        </p:nvSpPr>
        <p:spPr>
          <a:xfrm>
            <a:off x="1682141" y="1848602"/>
            <a:ext cx="525195" cy="192903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4F6D8A0-5773-7F13-27B4-48021C271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3947" y="2121108"/>
            <a:ext cx="1282700" cy="1524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1F3667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01478A6-0737-274A-E722-CD256577B1FF}"/>
              </a:ext>
            </a:extLst>
          </p:cNvPr>
          <p:cNvSpPr txBox="1"/>
          <p:nvPr/>
        </p:nvSpPr>
        <p:spPr>
          <a:xfrm>
            <a:off x="2411004" y="1941673"/>
            <a:ext cx="24529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/>
              <a:t>Risk </a:t>
            </a:r>
            <a:br>
              <a:rPr lang="en-US" sz="3200" b="1" dirty="0"/>
            </a:br>
            <a:r>
              <a:rPr lang="en-US" sz="2400" dirty="0"/>
              <a:t>of poor clinical outcomes or patient harm</a:t>
            </a:r>
            <a:endParaRPr lang="en-US" sz="2667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A2147-C797-EC13-0229-B3C5A9FF401C}"/>
              </a:ext>
            </a:extLst>
          </p:cNvPr>
          <p:cNvSpPr txBox="1"/>
          <p:nvPr/>
        </p:nvSpPr>
        <p:spPr>
          <a:xfrm>
            <a:off x="4867421" y="3986998"/>
            <a:ext cx="247591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b="1" dirty="0"/>
              <a:t>LAW-SUITS</a:t>
            </a:r>
          </a:p>
        </p:txBody>
      </p:sp>
      <p:grpSp>
        <p:nvGrpSpPr>
          <p:cNvPr id="31" name="Graphic 1219">
            <a:extLst>
              <a:ext uri="{FF2B5EF4-FFF2-40B4-BE49-F238E27FC236}">
                <a16:creationId xmlns:a16="http://schemas.microsoft.com/office/drawing/2014/main" id="{C76A79D0-E2D9-232A-C0CE-E4D9E96A868D}"/>
              </a:ext>
            </a:extLst>
          </p:cNvPr>
          <p:cNvGrpSpPr/>
          <p:nvPr/>
        </p:nvGrpSpPr>
        <p:grpSpPr>
          <a:xfrm>
            <a:off x="2756695" y="4279995"/>
            <a:ext cx="1757967" cy="1605100"/>
            <a:chOff x="4243387" y="3128962"/>
            <a:chExt cx="657225" cy="600075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15D711C-68C2-9FA2-BE31-87CE70E6510F}"/>
                </a:ext>
              </a:extLst>
            </p:cNvPr>
            <p:cNvSpPr/>
            <p:nvPr/>
          </p:nvSpPr>
          <p:spPr>
            <a:xfrm>
              <a:off x="4548187" y="3614737"/>
              <a:ext cx="47625" cy="47625"/>
            </a:xfrm>
            <a:custGeom>
              <a:avLst/>
              <a:gdLst>
                <a:gd name="connsiteX0" fmla="*/ 51435 w 47625"/>
                <a:gd name="connsiteY0" fmla="*/ 25718 h 47625"/>
                <a:gd name="connsiteX1" fmla="*/ 25718 w 47625"/>
                <a:gd name="connsiteY1" fmla="*/ 51435 h 47625"/>
                <a:gd name="connsiteX2" fmla="*/ 0 w 47625"/>
                <a:gd name="connsiteY2" fmla="*/ 25718 h 47625"/>
                <a:gd name="connsiteX3" fmla="*/ 25718 w 47625"/>
                <a:gd name="connsiteY3" fmla="*/ 0 h 47625"/>
                <a:gd name="connsiteX4" fmla="*/ 51435 w 47625"/>
                <a:gd name="connsiteY4" fmla="*/ 25718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25" h="47625">
                  <a:moveTo>
                    <a:pt x="51435" y="25718"/>
                  </a:moveTo>
                  <a:cubicBezTo>
                    <a:pt x="51435" y="40005"/>
                    <a:pt x="40005" y="51435"/>
                    <a:pt x="25718" y="51435"/>
                  </a:cubicBezTo>
                  <a:cubicBezTo>
                    <a:pt x="11430" y="51435"/>
                    <a:pt x="0" y="40005"/>
                    <a:pt x="0" y="25718"/>
                  </a:cubicBezTo>
                  <a:cubicBezTo>
                    <a:pt x="0" y="11430"/>
                    <a:pt x="11430" y="0"/>
                    <a:pt x="25718" y="0"/>
                  </a:cubicBezTo>
                  <a:cubicBezTo>
                    <a:pt x="40005" y="0"/>
                    <a:pt x="51435" y="11430"/>
                    <a:pt x="51435" y="25718"/>
                  </a:cubicBezTo>
                  <a:close/>
                </a:path>
              </a:pathLst>
            </a:custGeom>
            <a:grpFill/>
            <a:ln w="47625" cap="rnd">
              <a:solidFill>
                <a:srgbClr val="1F366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 dirty="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75838C2-1E28-C216-68C2-AFE7748D51CD}"/>
                </a:ext>
              </a:extLst>
            </p:cNvPr>
            <p:cNvSpPr/>
            <p:nvPr/>
          </p:nvSpPr>
          <p:spPr>
            <a:xfrm>
              <a:off x="4534714" y="3291840"/>
              <a:ext cx="76200" cy="276225"/>
            </a:xfrm>
            <a:custGeom>
              <a:avLst/>
              <a:gdLst>
                <a:gd name="connsiteX0" fmla="*/ 39190 w 76200"/>
                <a:gd name="connsiteY0" fmla="*/ 284798 h 276225"/>
                <a:gd name="connsiteX1" fmla="*/ 39190 w 76200"/>
                <a:gd name="connsiteY1" fmla="*/ 284798 h 276225"/>
                <a:gd name="connsiteX2" fmla="*/ 27760 w 76200"/>
                <a:gd name="connsiteY2" fmla="*/ 275273 h 276225"/>
                <a:gd name="connsiteX3" fmla="*/ 138 w 76200"/>
                <a:gd name="connsiteY3" fmla="*/ 39053 h 276225"/>
                <a:gd name="connsiteX4" fmla="*/ 39190 w 76200"/>
                <a:gd name="connsiteY4" fmla="*/ 0 h 276225"/>
                <a:gd name="connsiteX5" fmla="*/ 39190 w 76200"/>
                <a:gd name="connsiteY5" fmla="*/ 0 h 276225"/>
                <a:gd name="connsiteX6" fmla="*/ 78243 w 76200"/>
                <a:gd name="connsiteY6" fmla="*/ 39053 h 276225"/>
                <a:gd name="connsiteX7" fmla="*/ 50620 w 76200"/>
                <a:gd name="connsiteY7" fmla="*/ 275273 h 276225"/>
                <a:gd name="connsiteX8" fmla="*/ 39190 w 76200"/>
                <a:gd name="connsiteY8" fmla="*/ 284798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200" h="276225">
                  <a:moveTo>
                    <a:pt x="39190" y="284798"/>
                  </a:moveTo>
                  <a:lnTo>
                    <a:pt x="39190" y="284798"/>
                  </a:lnTo>
                  <a:cubicBezTo>
                    <a:pt x="33475" y="284798"/>
                    <a:pt x="28713" y="280987"/>
                    <a:pt x="27760" y="275273"/>
                  </a:cubicBezTo>
                  <a:lnTo>
                    <a:pt x="138" y="39053"/>
                  </a:lnTo>
                  <a:cubicBezTo>
                    <a:pt x="-1767" y="18097"/>
                    <a:pt x="16330" y="0"/>
                    <a:pt x="39190" y="0"/>
                  </a:cubicBezTo>
                  <a:lnTo>
                    <a:pt x="39190" y="0"/>
                  </a:lnTo>
                  <a:cubicBezTo>
                    <a:pt x="62050" y="0"/>
                    <a:pt x="79195" y="18097"/>
                    <a:pt x="78243" y="39053"/>
                  </a:cubicBezTo>
                  <a:lnTo>
                    <a:pt x="50620" y="275273"/>
                  </a:lnTo>
                  <a:cubicBezTo>
                    <a:pt x="50620" y="280035"/>
                    <a:pt x="44905" y="284798"/>
                    <a:pt x="39190" y="284798"/>
                  </a:cubicBezTo>
                  <a:close/>
                </a:path>
              </a:pathLst>
            </a:custGeom>
            <a:grpFill/>
            <a:ln w="47625" cap="rnd">
              <a:solidFill>
                <a:srgbClr val="1F366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 dirty="0">
                <a:solidFill>
                  <a:prstClr val="black"/>
                </a:solidFill>
                <a:latin typeface="Segoe UI Light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89E4516-4A7C-BF34-C16D-FDD406609925}"/>
                </a:ext>
              </a:extLst>
            </p:cNvPr>
            <p:cNvSpPr/>
            <p:nvPr/>
          </p:nvSpPr>
          <p:spPr>
            <a:xfrm>
              <a:off x="4250773" y="3135846"/>
              <a:ext cx="638175" cy="581025"/>
            </a:xfrm>
            <a:custGeom>
              <a:avLst/>
              <a:gdLst>
                <a:gd name="connsiteX0" fmla="*/ 646981 w 638175"/>
                <a:gd name="connsiteY0" fmla="*/ 527468 h 581025"/>
                <a:gd name="connsiteX1" fmla="*/ 640314 w 638175"/>
                <a:gd name="connsiteY1" fmla="*/ 496988 h 581025"/>
                <a:gd name="connsiteX2" fmla="*/ 366946 w 638175"/>
                <a:gd name="connsiteY2" fmla="*/ 24548 h 581025"/>
                <a:gd name="connsiteX3" fmla="*/ 287889 w 638175"/>
                <a:gd name="connsiteY3" fmla="*/ 14071 h 581025"/>
                <a:gd name="connsiteX4" fmla="*/ 6901 w 638175"/>
                <a:gd name="connsiteY4" fmla="*/ 496988 h 581025"/>
                <a:gd name="connsiteX5" fmla="*/ 234 w 638175"/>
                <a:gd name="connsiteY5" fmla="*/ 527468 h 581025"/>
                <a:gd name="connsiteX6" fmla="*/ 51669 w 638175"/>
                <a:gd name="connsiteY6" fmla="*/ 582713 h 581025"/>
                <a:gd name="connsiteX7" fmla="*/ 595546 w 638175"/>
                <a:gd name="connsiteY7" fmla="*/ 582713 h 581025"/>
                <a:gd name="connsiteX8" fmla="*/ 646981 w 638175"/>
                <a:gd name="connsiteY8" fmla="*/ 527468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581025">
                  <a:moveTo>
                    <a:pt x="646981" y="527468"/>
                  </a:moveTo>
                  <a:cubicBezTo>
                    <a:pt x="647934" y="516991"/>
                    <a:pt x="646029" y="506513"/>
                    <a:pt x="640314" y="496988"/>
                  </a:cubicBezTo>
                  <a:cubicBezTo>
                    <a:pt x="635551" y="489368"/>
                    <a:pt x="371709" y="32168"/>
                    <a:pt x="366946" y="24548"/>
                  </a:cubicBezTo>
                  <a:cubicBezTo>
                    <a:pt x="349801" y="-4027"/>
                    <a:pt x="310749" y="-7837"/>
                    <a:pt x="287889" y="14071"/>
                  </a:cubicBezTo>
                  <a:cubicBezTo>
                    <a:pt x="274554" y="26453"/>
                    <a:pt x="272649" y="35978"/>
                    <a:pt x="6901" y="496988"/>
                  </a:cubicBezTo>
                  <a:cubicBezTo>
                    <a:pt x="1186" y="506513"/>
                    <a:pt x="-719" y="516991"/>
                    <a:pt x="234" y="527468"/>
                  </a:cubicBezTo>
                  <a:cubicBezTo>
                    <a:pt x="-1671" y="558901"/>
                    <a:pt x="23094" y="582713"/>
                    <a:pt x="51669" y="582713"/>
                  </a:cubicBezTo>
                  <a:lnTo>
                    <a:pt x="595546" y="582713"/>
                  </a:lnTo>
                  <a:cubicBezTo>
                    <a:pt x="624121" y="582713"/>
                    <a:pt x="648886" y="558901"/>
                    <a:pt x="646981" y="527468"/>
                  </a:cubicBezTo>
                  <a:close/>
                </a:path>
              </a:pathLst>
            </a:custGeom>
            <a:grpFill/>
            <a:ln w="47625" cap="flat">
              <a:solidFill>
                <a:srgbClr val="1F3667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defRPr/>
              </a:pPr>
              <a:endParaRPr lang="en-US" sz="2400" dirty="0">
                <a:solidFill>
                  <a:prstClr val="black"/>
                </a:solidFill>
                <a:latin typeface="Segoe UI Light"/>
              </a:endParaRPr>
            </a:p>
          </p:txBody>
        </p:sp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54EBBFB2-DCD4-716E-E592-5EDF193F0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7461" y="2043953"/>
            <a:ext cx="1312107" cy="15383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B3561CF-2090-AF4A-3F9D-699B7D0B3BE8}"/>
              </a:ext>
            </a:extLst>
          </p:cNvPr>
          <p:cNvSpPr txBox="1"/>
          <p:nvPr/>
        </p:nvSpPr>
        <p:spPr>
          <a:xfrm>
            <a:off x="7305821" y="2204544"/>
            <a:ext cx="2447779" cy="124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cap="all" dirty="0"/>
              <a:t>INCREASED</a:t>
            </a:r>
            <a:br>
              <a:rPr lang="en-US" sz="3200" b="1" dirty="0"/>
            </a:br>
            <a:r>
              <a:rPr lang="en-US" sz="2400" dirty="0"/>
              <a:t>staff </a:t>
            </a:r>
            <a:br>
              <a:rPr lang="en-US" sz="2400" dirty="0"/>
            </a:br>
            <a:r>
              <a:rPr lang="en-US" sz="2400" dirty="0"/>
              <a:t>turnover</a:t>
            </a:r>
            <a:endParaRPr lang="en-US" sz="2667" dirty="0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5126FB94-4196-4E5D-6F1C-21F5D4EF456F}"/>
              </a:ext>
            </a:extLst>
          </p:cNvPr>
          <p:cNvSpPr/>
          <p:nvPr/>
        </p:nvSpPr>
        <p:spPr>
          <a:xfrm flipV="1">
            <a:off x="9025013" y="4216568"/>
            <a:ext cx="525195" cy="1929037"/>
          </a:xfrm>
          <a:prstGeom prst="downArrow">
            <a:avLst/>
          </a:prstGeom>
          <a:solidFill>
            <a:srgbClr val="1F366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8CC68604-3061-AB63-82E5-8A4E1F6C1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4514" y="4487511"/>
            <a:ext cx="1460500" cy="1270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F5FDAF7-AE20-B5A2-29CD-89DB0DF00C7A}"/>
              </a:ext>
            </a:extLst>
          </p:cNvPr>
          <p:cNvSpPr txBox="1"/>
          <p:nvPr/>
        </p:nvSpPr>
        <p:spPr>
          <a:xfrm>
            <a:off x="9753600" y="3986997"/>
            <a:ext cx="2447779" cy="128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solidFill>
                  <a:srgbClr val="1F3667"/>
                </a:solidFill>
              </a:rPr>
              <a:t>Perpetuation </a:t>
            </a:r>
            <a:br>
              <a:rPr lang="en-US" sz="2667" dirty="0">
                <a:solidFill>
                  <a:srgbClr val="1F3667"/>
                </a:solidFill>
              </a:rPr>
            </a:br>
            <a:r>
              <a:rPr lang="en-US" sz="2667" dirty="0">
                <a:solidFill>
                  <a:srgbClr val="1F3667"/>
                </a:solidFill>
              </a:rPr>
              <a:t>of a culture of </a:t>
            </a:r>
            <a:r>
              <a:rPr lang="en-US" sz="2400" b="1" cap="all" dirty="0">
                <a:solidFill>
                  <a:srgbClr val="1F3667"/>
                </a:solidFill>
              </a:rPr>
              <a:t>tolerance</a:t>
            </a:r>
            <a:endParaRPr lang="en-US" sz="3200" b="1" cap="all" dirty="0">
              <a:solidFill>
                <a:srgbClr val="1F3667"/>
              </a:solidFill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4E0C98CF-7DF9-ED74-B85C-A9CACD4097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46520" y="1860811"/>
            <a:ext cx="1711533" cy="18256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2463114" y="1416908"/>
            <a:ext cx="8237" cy="472028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872684" y="1416908"/>
            <a:ext cx="8237" cy="472028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74177" y="1416908"/>
            <a:ext cx="8237" cy="472028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7096894" y="1416908"/>
            <a:ext cx="8237" cy="4720281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4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10">
      <a:dk1>
        <a:srgbClr val="761C6D"/>
      </a:dk1>
      <a:lt1>
        <a:srgbClr val="70ACAA"/>
      </a:lt1>
      <a:dk2>
        <a:srgbClr val="FFC528"/>
      </a:dk2>
      <a:lt2>
        <a:srgbClr val="C1270C"/>
      </a:lt2>
      <a:accent1>
        <a:srgbClr val="F38120"/>
      </a:accent1>
      <a:accent2>
        <a:srgbClr val="8C4C88"/>
      </a:accent2>
      <a:accent3>
        <a:srgbClr val="328FBE"/>
      </a:accent3>
      <a:accent4>
        <a:srgbClr val="A36628"/>
      </a:accent4>
      <a:accent5>
        <a:srgbClr val="000000"/>
      </a:accent5>
      <a:accent6>
        <a:srgbClr val="133345"/>
      </a:accent6>
      <a:hlink>
        <a:srgbClr val="FFD187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MSS_1131529-23_Conference_PPT" id="{BCED8E83-7F30-9C45-9F3E-EAF58849B34E}" vid="{806F60C4-1C67-C94D-AD04-2CA2882294C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6916</TotalTime>
  <Words>1811</Words>
  <Application>Microsoft Office PowerPoint</Application>
  <PresentationFormat>Widescreen</PresentationFormat>
  <Paragraphs>211</Paragraphs>
  <Slides>25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AGaramondPro-Italic</vt:lpstr>
      <vt:lpstr>AP</vt:lpstr>
      <vt:lpstr>Arial</vt:lpstr>
      <vt:lpstr>Avenir Book</vt:lpstr>
      <vt:lpstr>Avenir Light</vt:lpstr>
      <vt:lpstr>Avenir Medium</vt:lpstr>
      <vt:lpstr>Calibri</vt:lpstr>
      <vt:lpstr>Calibri Light</vt:lpstr>
      <vt:lpstr>FranklinGothic-Demi</vt:lpstr>
      <vt:lpstr>GillSansMT-Bold</vt:lpstr>
      <vt:lpstr>Helvetica Neue Light</vt:lpstr>
      <vt:lpstr>ITCFranklinGothicStd-Book</vt:lpstr>
      <vt:lpstr>Segoe UI Light</vt:lpstr>
      <vt:lpstr>Times New Roman</vt:lpstr>
      <vt:lpstr>TrajanPro-Regular</vt:lpstr>
      <vt:lpstr>Wingdings</vt:lpstr>
      <vt:lpstr>2_Office Theme</vt:lpstr>
      <vt:lpstr>3_Office Theme</vt:lpstr>
      <vt:lpstr>Office Theme</vt:lpstr>
      <vt:lpstr>think-cell Slide</vt:lpstr>
      <vt:lpstr>PowerPoint Presentation</vt:lpstr>
      <vt:lpstr>CPEP: Who are We? </vt:lpstr>
      <vt:lpstr>CPEP Board of Directors</vt:lpstr>
      <vt:lpstr>Practicing but not Perfect</vt:lpstr>
      <vt:lpstr>PowerPoint Presentation</vt:lpstr>
      <vt:lpstr>PowerPoint Presentation</vt:lpstr>
      <vt:lpstr>PowerPoint Presentation</vt:lpstr>
      <vt:lpstr>PowerPoint Presentation</vt:lpstr>
      <vt:lpstr>What are the Potential Consequences  of Unaddressed Performance Concerns in the Healthcare Setting?</vt:lpstr>
      <vt:lpstr>When Can CPEP Help?</vt:lpstr>
      <vt:lpstr>PowerPoint Presentation</vt:lpstr>
      <vt:lpstr>Ways to Intervene</vt:lpstr>
      <vt:lpstr>Types of Assessments</vt:lpstr>
      <vt:lpstr>PowerPoint Presentation</vt:lpstr>
      <vt:lpstr>Skill-building Seminars</vt:lpstr>
      <vt:lpstr>Change is a Process – Not an Event</vt:lpstr>
      <vt:lpstr>Case Study: Improving Inter-Professional Communication</vt:lpstr>
      <vt:lpstr>Case Study: Improving Inter-Professional Communication</vt:lpstr>
      <vt:lpstr>Case Study #5</vt:lpstr>
      <vt:lpstr>Case Study #5 </vt:lpstr>
      <vt:lpstr>Case Study #5 </vt:lpstr>
      <vt:lpstr>Case Study:  Low/No Volume  OB/GYN</vt:lpstr>
      <vt:lpstr>Case Study:  Low/No Volume  OB/GYN 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Ready to get back to normal!!</dc:title>
  <dc:creator>Boneill@cpepdoc.org</dc:creator>
  <cp:lastModifiedBy>Bill O'Neill</cp:lastModifiedBy>
  <cp:revision>128</cp:revision>
  <cp:lastPrinted>2020-05-21T12:02:46Z</cp:lastPrinted>
  <dcterms:created xsi:type="dcterms:W3CDTF">2020-03-31T20:13:56Z</dcterms:created>
  <dcterms:modified xsi:type="dcterms:W3CDTF">2024-09-09T23:45:30Z</dcterms:modified>
</cp:coreProperties>
</file>